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ppt/theme/themeOverride9.xml" ContentType="application/vnd.openxmlformats-officedocument.themeOverride+xml"/>
  <Override PartName="/ppt/notesSlides/notesSlide9.xml" ContentType="application/vnd.openxmlformats-officedocument.presentationml.notesSlide+xml"/>
  <Override PartName="/ppt/theme/themeOverride10.xml" ContentType="application/vnd.openxmlformats-officedocument.themeOverride+xml"/>
  <Override PartName="/ppt/notesSlides/notesSlide10.xml" ContentType="application/vnd.openxmlformats-officedocument.presentationml.notesSlide+xml"/>
  <Override PartName="/ppt/theme/themeOverride11.xml" ContentType="application/vnd.openxmlformats-officedocument.themeOverride+xml"/>
  <Override PartName="/ppt/notesSlides/notesSlide11.xml" ContentType="application/vnd.openxmlformats-officedocument.presentationml.notesSlide+xml"/>
  <Override PartName="/ppt/theme/themeOverride12.xml" ContentType="application/vnd.openxmlformats-officedocument.themeOverride+xml"/>
  <Override PartName="/ppt/notesSlides/notesSlide12.xml" ContentType="application/vnd.openxmlformats-officedocument.presentationml.notesSlide+xml"/>
  <Override PartName="/ppt/theme/themeOverride13.xml" ContentType="application/vnd.openxmlformats-officedocument.themeOverride+xml"/>
  <Override PartName="/ppt/notesSlides/notesSlide13.xml" ContentType="application/vnd.openxmlformats-officedocument.presentationml.notesSlide+xml"/>
  <Override PartName="/ppt/theme/themeOverride14.xml" ContentType="application/vnd.openxmlformats-officedocument.themeOverride+xml"/>
  <Override PartName="/ppt/notesSlides/notesSlide14.xml" ContentType="application/vnd.openxmlformats-officedocument.presentationml.notesSlide+xml"/>
  <Override PartName="/ppt/theme/themeOverride15.xml" ContentType="application/vnd.openxmlformats-officedocument.themeOverride+xml"/>
  <Override PartName="/ppt/notesSlides/notesSlide15.xml" ContentType="application/vnd.openxmlformats-officedocument.presentationml.notesSlide+xml"/>
  <Override PartName="/ppt/theme/themeOverride16.xml" ContentType="application/vnd.openxmlformats-officedocument.themeOverride+xml"/>
  <Override PartName="/ppt/notesSlides/notesSlide16.xml" ContentType="application/vnd.openxmlformats-officedocument.presentationml.notesSlide+xml"/>
  <Override PartName="/ppt/theme/themeOverride17.xml" ContentType="application/vnd.openxmlformats-officedocument.themeOverride+xml"/>
  <Override PartName="/ppt/notesSlides/notesSlide17.xml" ContentType="application/vnd.openxmlformats-officedocument.presentationml.notesSlide+xml"/>
  <Override PartName="/ppt/theme/themeOverride18.xml" ContentType="application/vnd.openxmlformats-officedocument.themeOverride+xml"/>
  <Override PartName="/ppt/notesSlides/notesSlide18.xml" ContentType="application/vnd.openxmlformats-officedocument.presentationml.notesSlide+xml"/>
  <Override PartName="/ppt/theme/themeOverride19.xml" ContentType="application/vnd.openxmlformats-officedocument.themeOverride+xml"/>
  <Override PartName="/ppt/notesSlides/notesSlide19.xml" ContentType="application/vnd.openxmlformats-officedocument.presentationml.notesSlide+xml"/>
  <Override PartName="/ppt/theme/themeOverride20.xml" ContentType="application/vnd.openxmlformats-officedocument.themeOverr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3"/>
  </p:notesMasterIdLst>
  <p:sldIdLst>
    <p:sldId id="256" r:id="rId3"/>
    <p:sldId id="257" r:id="rId4"/>
    <p:sldId id="262" r:id="rId5"/>
    <p:sldId id="273" r:id="rId6"/>
    <p:sldId id="260" r:id="rId7"/>
    <p:sldId id="258" r:id="rId8"/>
    <p:sldId id="259" r:id="rId9"/>
    <p:sldId id="264" r:id="rId10"/>
    <p:sldId id="283" r:id="rId11"/>
    <p:sldId id="281" r:id="rId12"/>
    <p:sldId id="263" r:id="rId13"/>
    <p:sldId id="276" r:id="rId14"/>
    <p:sldId id="289" r:id="rId15"/>
    <p:sldId id="280" r:id="rId16"/>
    <p:sldId id="266" r:id="rId17"/>
    <p:sldId id="268" r:id="rId18"/>
    <p:sldId id="261" r:id="rId19"/>
    <p:sldId id="278" r:id="rId20"/>
    <p:sldId id="282" r:id="rId21"/>
    <p:sldId id="270" r:id="rId22"/>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D8D8"/>
    <a:srgbClr val="FE9833"/>
    <a:srgbClr val="9FA2A2"/>
    <a:srgbClr val="FFFFFF"/>
    <a:srgbClr val="CACACA"/>
    <a:srgbClr val="4A4F4F"/>
    <a:srgbClr val="595959"/>
    <a:srgbClr val="584A42"/>
    <a:srgbClr val="7F7F7F"/>
    <a:srgbClr val="3B38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251" autoAdjust="0"/>
    <p:restoredTop sz="96296"/>
  </p:normalViewPr>
  <p:slideViewPr>
    <p:cSldViewPr snapToGrid="0">
      <p:cViewPr varScale="1">
        <p:scale>
          <a:sx n="75" d="100"/>
          <a:sy n="75" d="100"/>
        </p:scale>
        <p:origin x="160" y="99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612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jpeg>
</file>

<file path=ppt/media/image2.jpeg>
</file>

<file path=ppt/media/image3.jpeg>
</file>

<file path=ppt/media/image4.jpeg>
</file>

<file path=ppt/media/image5.jpeg>
</file>

<file path=ppt/media/image6.pn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633C55-6DEA-4E3D-B49C-8F8DE05B388C}" type="datetimeFigureOut">
              <a:rPr lang="zh-CN" altLang="en-US" smtClean="0"/>
              <a:t>2022/10/5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2BFA30-A6A5-40AB-98CB-90911E89BCA7}" type="slidenum">
              <a:rPr lang="zh-CN" altLang="en-US" smtClean="0"/>
              <a:t>‹#›</a:t>
            </a:fld>
            <a:endParaRPr lang="zh-CN" altLang="en-US"/>
          </a:p>
        </p:txBody>
      </p:sp>
    </p:spTree>
    <p:extLst>
      <p:ext uri="{BB962C8B-B14F-4D97-AF65-F5344CB8AC3E}">
        <p14:creationId xmlns:p14="http://schemas.microsoft.com/office/powerpoint/2010/main" val="3298200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1</a:t>
            </a:fld>
            <a:endParaRPr lang="zh-CN" altLang="en-US"/>
          </a:p>
        </p:txBody>
      </p:sp>
    </p:spTree>
    <p:extLst>
      <p:ext uri="{BB962C8B-B14F-4D97-AF65-F5344CB8AC3E}">
        <p14:creationId xmlns:p14="http://schemas.microsoft.com/office/powerpoint/2010/main" val="8325432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1fa1ba72-1f8c-41ef-ab3b-fa7a573af2f8</a:t>
            </a:r>
            <a:endParaRPr lang="zh-CN" altLang="en-US"/>
          </a:p>
        </p:txBody>
      </p:sp>
      <p:sp>
        <p:nvSpPr>
          <p:cNvPr id="4" name="灯片编号占位符 3"/>
          <p:cNvSpPr>
            <a:spLocks noGrp="1"/>
          </p:cNvSpPr>
          <p:nvPr>
            <p:ph type="sldNum" sz="quarter" idx="10"/>
          </p:nvPr>
        </p:nvSpPr>
        <p:spPr/>
        <p:txBody>
          <a:bodyPr/>
          <a:lstStyle/>
          <a:p>
            <a:fld id="{7D8E374D-6E28-41D4-B529-E46F9BB59559}" type="slidenum">
              <a:rPr lang="zh-CN" altLang="en-US" smtClean="0"/>
              <a:t>10</a:t>
            </a:fld>
            <a:endParaRPr lang="zh-CN" altLang="en-US"/>
          </a:p>
        </p:txBody>
      </p:sp>
    </p:spTree>
    <p:extLst>
      <p:ext uri="{BB962C8B-B14F-4D97-AF65-F5344CB8AC3E}">
        <p14:creationId xmlns:p14="http://schemas.microsoft.com/office/powerpoint/2010/main" val="2919063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11</a:t>
            </a:fld>
            <a:endParaRPr lang="zh-CN" altLang="en-US"/>
          </a:p>
        </p:txBody>
      </p:sp>
    </p:spTree>
    <p:extLst>
      <p:ext uri="{BB962C8B-B14F-4D97-AF65-F5344CB8AC3E}">
        <p14:creationId xmlns:p14="http://schemas.microsoft.com/office/powerpoint/2010/main" val="859104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0e291731-89f1-41aa-9628-932b817332ab</a:t>
            </a:r>
            <a:endParaRPr lang="zh-CN" altLang="en-US"/>
          </a:p>
        </p:txBody>
      </p:sp>
      <p:sp>
        <p:nvSpPr>
          <p:cNvPr id="4" name="灯片编号占位符 3"/>
          <p:cNvSpPr>
            <a:spLocks noGrp="1"/>
          </p:cNvSpPr>
          <p:nvPr>
            <p:ph type="sldNum" sz="quarter" idx="10"/>
          </p:nvPr>
        </p:nvSpPr>
        <p:spPr/>
        <p:txBody>
          <a:bodyPr/>
          <a:lstStyle/>
          <a:p>
            <a:fld id="{7D8E374D-6E28-41D4-B529-E46F9BB59559}" type="slidenum">
              <a:rPr lang="zh-CN" altLang="en-US" smtClean="0"/>
              <a:t>12</a:t>
            </a:fld>
            <a:endParaRPr lang="zh-CN" altLang="en-US"/>
          </a:p>
        </p:txBody>
      </p:sp>
    </p:spTree>
    <p:extLst>
      <p:ext uri="{BB962C8B-B14F-4D97-AF65-F5344CB8AC3E}">
        <p14:creationId xmlns:p14="http://schemas.microsoft.com/office/powerpoint/2010/main" val="2201944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0e291731-89f1-41aa-9628-932b817332ab</a:t>
            </a:r>
            <a:endParaRPr lang="zh-CN" altLang="en-US"/>
          </a:p>
        </p:txBody>
      </p:sp>
      <p:sp>
        <p:nvSpPr>
          <p:cNvPr id="4" name="灯片编号占位符 3"/>
          <p:cNvSpPr>
            <a:spLocks noGrp="1"/>
          </p:cNvSpPr>
          <p:nvPr>
            <p:ph type="sldNum" sz="quarter" idx="10"/>
          </p:nvPr>
        </p:nvSpPr>
        <p:spPr/>
        <p:txBody>
          <a:bodyPr/>
          <a:lstStyle/>
          <a:p>
            <a:fld id="{7D8E374D-6E28-41D4-B529-E46F9BB59559}" type="slidenum">
              <a:rPr lang="zh-CN" altLang="en-US" smtClean="0"/>
              <a:t>13</a:t>
            </a:fld>
            <a:endParaRPr lang="zh-CN" altLang="en-US"/>
          </a:p>
        </p:txBody>
      </p:sp>
    </p:spTree>
    <p:extLst>
      <p:ext uri="{BB962C8B-B14F-4D97-AF65-F5344CB8AC3E}">
        <p14:creationId xmlns:p14="http://schemas.microsoft.com/office/powerpoint/2010/main" val="27690720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1e6a3e9d-93bf-4751-86a8-84b47664da3d</a:t>
            </a:r>
            <a:endParaRPr lang="zh-CN" altLang="en-US"/>
          </a:p>
        </p:txBody>
      </p:sp>
      <p:sp>
        <p:nvSpPr>
          <p:cNvPr id="4" name="灯片编号占位符 3"/>
          <p:cNvSpPr>
            <a:spLocks noGrp="1"/>
          </p:cNvSpPr>
          <p:nvPr>
            <p:ph type="sldNum" sz="quarter" idx="10"/>
          </p:nvPr>
        </p:nvSpPr>
        <p:spPr/>
        <p:txBody>
          <a:bodyPr/>
          <a:lstStyle/>
          <a:p>
            <a:fld id="{7D8E374D-6E28-41D4-B529-E46F9BB59559}" type="slidenum">
              <a:rPr lang="zh-CN" altLang="en-US" smtClean="0"/>
              <a:t>14</a:t>
            </a:fld>
            <a:endParaRPr lang="zh-CN" altLang="en-US"/>
          </a:p>
        </p:txBody>
      </p:sp>
    </p:spTree>
    <p:extLst>
      <p:ext uri="{BB962C8B-B14F-4D97-AF65-F5344CB8AC3E}">
        <p14:creationId xmlns:p14="http://schemas.microsoft.com/office/powerpoint/2010/main" val="10676526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15</a:t>
            </a:fld>
            <a:endParaRPr lang="zh-CN" altLang="en-US"/>
          </a:p>
        </p:txBody>
      </p:sp>
    </p:spTree>
    <p:extLst>
      <p:ext uri="{BB962C8B-B14F-4D97-AF65-F5344CB8AC3E}">
        <p14:creationId xmlns:p14="http://schemas.microsoft.com/office/powerpoint/2010/main" val="11537996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16</a:t>
            </a:fld>
            <a:endParaRPr lang="zh-CN" altLang="en-US"/>
          </a:p>
        </p:txBody>
      </p:sp>
    </p:spTree>
    <p:extLst>
      <p:ext uri="{BB962C8B-B14F-4D97-AF65-F5344CB8AC3E}">
        <p14:creationId xmlns:p14="http://schemas.microsoft.com/office/powerpoint/2010/main" val="1698578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17</a:t>
            </a:fld>
            <a:endParaRPr lang="zh-CN" altLang="en-US"/>
          </a:p>
        </p:txBody>
      </p:sp>
    </p:spTree>
    <p:extLst>
      <p:ext uri="{BB962C8B-B14F-4D97-AF65-F5344CB8AC3E}">
        <p14:creationId xmlns:p14="http://schemas.microsoft.com/office/powerpoint/2010/main" val="25585687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1a291f84-6c3c-4f5b-88b5-64488956ca3f</a:t>
            </a:r>
            <a:endParaRPr lang="zh-CN" altLang="en-US"/>
          </a:p>
        </p:txBody>
      </p:sp>
      <p:sp>
        <p:nvSpPr>
          <p:cNvPr id="4" name="灯片编号占位符 3"/>
          <p:cNvSpPr>
            <a:spLocks noGrp="1"/>
          </p:cNvSpPr>
          <p:nvPr>
            <p:ph type="sldNum" sz="quarter" idx="10"/>
          </p:nvPr>
        </p:nvSpPr>
        <p:spPr/>
        <p:txBody>
          <a:bodyPr/>
          <a:lstStyle/>
          <a:p>
            <a:fld id="{7D8E374D-6E28-41D4-B529-E46F9BB59559}" type="slidenum">
              <a:rPr lang="zh-CN" altLang="en-US" smtClean="0"/>
              <a:t>18</a:t>
            </a:fld>
            <a:endParaRPr lang="zh-CN" altLang="en-US"/>
          </a:p>
        </p:txBody>
      </p:sp>
    </p:spTree>
    <p:extLst>
      <p:ext uri="{BB962C8B-B14F-4D97-AF65-F5344CB8AC3E}">
        <p14:creationId xmlns:p14="http://schemas.microsoft.com/office/powerpoint/2010/main" val="2516636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2a3ac505-70a0-48b3-9765-d105e67f600a</a:t>
            </a:r>
            <a:endParaRPr lang="zh-CN" altLang="en-US"/>
          </a:p>
        </p:txBody>
      </p:sp>
      <p:sp>
        <p:nvSpPr>
          <p:cNvPr id="4" name="灯片编号占位符 3"/>
          <p:cNvSpPr>
            <a:spLocks noGrp="1"/>
          </p:cNvSpPr>
          <p:nvPr>
            <p:ph type="sldNum" sz="quarter" idx="10"/>
          </p:nvPr>
        </p:nvSpPr>
        <p:spPr/>
        <p:txBody>
          <a:bodyPr/>
          <a:lstStyle/>
          <a:p>
            <a:fld id="{7D8E374D-6E28-41D4-B529-E46F9BB59559}" type="slidenum">
              <a:rPr lang="zh-CN" altLang="en-US" smtClean="0"/>
              <a:t>19</a:t>
            </a:fld>
            <a:endParaRPr lang="zh-CN" altLang="en-US"/>
          </a:p>
        </p:txBody>
      </p:sp>
    </p:spTree>
    <p:extLst>
      <p:ext uri="{BB962C8B-B14F-4D97-AF65-F5344CB8AC3E}">
        <p14:creationId xmlns:p14="http://schemas.microsoft.com/office/powerpoint/2010/main" val="1778882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2</a:t>
            </a:fld>
            <a:endParaRPr lang="zh-CN" altLang="en-US"/>
          </a:p>
        </p:txBody>
      </p:sp>
    </p:spTree>
    <p:extLst>
      <p:ext uri="{BB962C8B-B14F-4D97-AF65-F5344CB8AC3E}">
        <p14:creationId xmlns:p14="http://schemas.microsoft.com/office/powerpoint/2010/main" val="57550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20</a:t>
            </a:fld>
            <a:endParaRPr lang="zh-CN" altLang="en-US"/>
          </a:p>
        </p:txBody>
      </p:sp>
    </p:spTree>
    <p:extLst>
      <p:ext uri="{BB962C8B-B14F-4D97-AF65-F5344CB8AC3E}">
        <p14:creationId xmlns:p14="http://schemas.microsoft.com/office/powerpoint/2010/main" val="2466829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3</a:t>
            </a:fld>
            <a:endParaRPr lang="zh-CN" altLang="en-US"/>
          </a:p>
        </p:txBody>
      </p:sp>
    </p:spTree>
    <p:extLst>
      <p:ext uri="{BB962C8B-B14F-4D97-AF65-F5344CB8AC3E}">
        <p14:creationId xmlns:p14="http://schemas.microsoft.com/office/powerpoint/2010/main" val="2623265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0bbc4188-a710-4151-b2e9-10d0a42a3567</a:t>
            </a:r>
            <a:endParaRPr lang="zh-CN" altLang="en-US"/>
          </a:p>
        </p:txBody>
      </p:sp>
      <p:sp>
        <p:nvSpPr>
          <p:cNvPr id="4" name="灯片编号占位符 3"/>
          <p:cNvSpPr>
            <a:spLocks noGrp="1"/>
          </p:cNvSpPr>
          <p:nvPr>
            <p:ph type="sldNum" sz="quarter" idx="10"/>
          </p:nvPr>
        </p:nvSpPr>
        <p:spPr/>
        <p:txBody>
          <a:bodyPr/>
          <a:lstStyle/>
          <a:p>
            <a:fld id="{7D8E374D-6E28-41D4-B529-E46F9BB59559}" type="slidenum">
              <a:rPr lang="zh-CN" altLang="en-US" smtClean="0"/>
              <a:t>4</a:t>
            </a:fld>
            <a:endParaRPr lang="zh-CN" altLang="en-US"/>
          </a:p>
        </p:txBody>
      </p:sp>
    </p:spTree>
    <p:extLst>
      <p:ext uri="{BB962C8B-B14F-4D97-AF65-F5344CB8AC3E}">
        <p14:creationId xmlns:p14="http://schemas.microsoft.com/office/powerpoint/2010/main" val="41891337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5</a:t>
            </a:fld>
            <a:endParaRPr lang="zh-CN" altLang="en-US"/>
          </a:p>
        </p:txBody>
      </p:sp>
    </p:spTree>
    <p:extLst>
      <p:ext uri="{BB962C8B-B14F-4D97-AF65-F5344CB8AC3E}">
        <p14:creationId xmlns:p14="http://schemas.microsoft.com/office/powerpoint/2010/main" val="561594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6</a:t>
            </a:fld>
            <a:endParaRPr lang="zh-CN" altLang="en-US"/>
          </a:p>
        </p:txBody>
      </p:sp>
    </p:spTree>
    <p:extLst>
      <p:ext uri="{BB962C8B-B14F-4D97-AF65-F5344CB8AC3E}">
        <p14:creationId xmlns:p14="http://schemas.microsoft.com/office/powerpoint/2010/main" val="691773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7</a:t>
            </a:fld>
            <a:endParaRPr lang="zh-CN" altLang="en-US"/>
          </a:p>
        </p:txBody>
      </p:sp>
    </p:spTree>
    <p:extLst>
      <p:ext uri="{BB962C8B-B14F-4D97-AF65-F5344CB8AC3E}">
        <p14:creationId xmlns:p14="http://schemas.microsoft.com/office/powerpoint/2010/main" val="340544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32BFA30-A6A5-40AB-98CB-90911E89BCA7}" type="slidenum">
              <a:rPr lang="zh-CN" altLang="en-US" smtClean="0"/>
              <a:t>8</a:t>
            </a:fld>
            <a:endParaRPr lang="zh-CN" altLang="en-US"/>
          </a:p>
        </p:txBody>
      </p:sp>
    </p:spTree>
    <p:extLst>
      <p:ext uri="{BB962C8B-B14F-4D97-AF65-F5344CB8AC3E}">
        <p14:creationId xmlns:p14="http://schemas.microsoft.com/office/powerpoint/2010/main" val="338220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3a17ac24-0fbc-426a-a5d3-69b8439c47b0</a:t>
            </a:r>
            <a:endParaRPr lang="zh-CN" altLang="en-US"/>
          </a:p>
        </p:txBody>
      </p:sp>
      <p:sp>
        <p:nvSpPr>
          <p:cNvPr id="4" name="灯片编号占位符 3"/>
          <p:cNvSpPr>
            <a:spLocks noGrp="1"/>
          </p:cNvSpPr>
          <p:nvPr>
            <p:ph type="sldNum" sz="quarter" idx="10"/>
          </p:nvPr>
        </p:nvSpPr>
        <p:spPr/>
        <p:txBody>
          <a:bodyPr/>
          <a:lstStyle/>
          <a:p>
            <a:fld id="{7D8E374D-6E28-41D4-B529-E46F9BB59559}" type="slidenum">
              <a:rPr lang="zh-CN" altLang="en-US" smtClean="0"/>
              <a:t>9</a:t>
            </a:fld>
            <a:endParaRPr lang="zh-CN" altLang="en-US"/>
          </a:p>
        </p:txBody>
      </p:sp>
    </p:spTree>
    <p:extLst>
      <p:ext uri="{BB962C8B-B14F-4D97-AF65-F5344CB8AC3E}">
        <p14:creationId xmlns:p14="http://schemas.microsoft.com/office/powerpoint/2010/main" val="814438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Tree>
    <p:extLst>
      <p:ext uri="{BB962C8B-B14F-4D97-AF65-F5344CB8AC3E}">
        <p14:creationId xmlns:p14="http://schemas.microsoft.com/office/powerpoint/2010/main" val="3504024488"/>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Tree>
    <p:extLst>
      <p:ext uri="{BB962C8B-B14F-4D97-AF65-F5344CB8AC3E}">
        <p14:creationId xmlns:p14="http://schemas.microsoft.com/office/powerpoint/2010/main" val="274608619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Tree>
    <p:extLst>
      <p:ext uri="{BB962C8B-B14F-4D97-AF65-F5344CB8AC3E}">
        <p14:creationId xmlns:p14="http://schemas.microsoft.com/office/powerpoint/2010/main" val="3047553641"/>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2022/10/5</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21968620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2022/10/5</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35925255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166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Tree>
    <p:extLst>
      <p:ext uri="{BB962C8B-B14F-4D97-AF65-F5344CB8AC3E}">
        <p14:creationId xmlns:p14="http://schemas.microsoft.com/office/powerpoint/2010/main" val="223634038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Tree>
    <p:extLst>
      <p:ext uri="{BB962C8B-B14F-4D97-AF65-F5344CB8AC3E}">
        <p14:creationId xmlns:p14="http://schemas.microsoft.com/office/powerpoint/2010/main" val="280612424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Tree>
    <p:extLst>
      <p:ext uri="{BB962C8B-B14F-4D97-AF65-F5344CB8AC3E}">
        <p14:creationId xmlns:p14="http://schemas.microsoft.com/office/powerpoint/2010/main" val="351107688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
        <p:nvSpPr>
          <p:cNvPr id="11" name="TextBox 10"/>
          <p:cNvSpPr txBox="1"/>
          <p:nvPr userDrawn="1"/>
        </p:nvSpPr>
        <p:spPr>
          <a:xfrm>
            <a:off x="1907705" y="6486754"/>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80473093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Tree>
    <p:extLst>
      <p:ext uri="{BB962C8B-B14F-4D97-AF65-F5344CB8AC3E}">
        <p14:creationId xmlns:p14="http://schemas.microsoft.com/office/powerpoint/2010/main" val="359384496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650559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Tree>
    <p:extLst>
      <p:ext uri="{BB962C8B-B14F-4D97-AF65-F5344CB8AC3E}">
        <p14:creationId xmlns:p14="http://schemas.microsoft.com/office/powerpoint/2010/main" val="266934308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33D94657-FA46-4512-813C-C547C7989841}" type="datetimeFigureOut">
              <a:rPr lang="zh-CN" altLang="en-US" smtClean="0"/>
              <a:t>2022/10/5</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280EE1F-52BA-4341-AD7E-101F5CA26EC7}" type="slidenum">
              <a:rPr lang="zh-CN" altLang="en-US" smtClean="0"/>
              <a:t>‹#›</a:t>
            </a:fld>
            <a:endParaRPr lang="zh-CN" altLang="en-US"/>
          </a:p>
        </p:txBody>
      </p:sp>
    </p:spTree>
    <p:extLst>
      <p:ext uri="{BB962C8B-B14F-4D97-AF65-F5344CB8AC3E}">
        <p14:creationId xmlns:p14="http://schemas.microsoft.com/office/powerpoint/2010/main" val="219137604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2149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5445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hemeOverride" Target="../theme/themeOverride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11.xml"/><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hemeOverride" Target="../theme/themeOverride12.xml"/></Relationships>
</file>

<file path=ppt/slides/_rels/slide13.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hemeOverride" Target="../theme/themeOverride13.xml"/><Relationship Id="rId6" Type="http://schemas.openxmlformats.org/officeDocument/2006/relationships/image" Target="../media/image6.png"/><Relationship Id="rId5" Type="http://schemas.openxmlformats.org/officeDocument/2006/relationships/notesSlide" Target="../notesSlides/notesSlide13.xml"/><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hemeOverride" Target="../theme/themeOverride1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1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hemeOverride" Target="../theme/themeOverride16.xml"/><Relationship Id="rId4" Type="http://schemas.openxmlformats.org/officeDocument/2006/relationships/image" Target="../media/image3.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hemeOverride" Target="../theme/themeOverride17.xml"/><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hemeOverride" Target="../theme/themeOverride1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hemeOverride" Target="../theme/themeOverride19.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hemeOverride" Target="../theme/themeOverride20.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3.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5.xml"/><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6.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hemeOverride" Target="../theme/themeOverride7.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8.xml"/><Relationship Id="rId5" Type="http://schemas.openxmlformats.org/officeDocument/2006/relationships/image" Target="../media/image5.jpeg"/><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hemeOverride" Target="../theme/themeOverr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51BE20FD-676D-4A01-BBEF-B7E9A0A593F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矩形 10"/>
          <p:cNvSpPr/>
          <p:nvPr/>
        </p:nvSpPr>
        <p:spPr>
          <a:xfrm>
            <a:off x="0" y="274696"/>
            <a:ext cx="12191999" cy="6857995"/>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文本框 11"/>
          <p:cNvSpPr txBox="1"/>
          <p:nvPr/>
        </p:nvSpPr>
        <p:spPr>
          <a:xfrm>
            <a:off x="1348153" y="2118975"/>
            <a:ext cx="9495692" cy="1938992"/>
          </a:xfrm>
          <a:prstGeom prst="rect">
            <a:avLst/>
          </a:prstGeom>
          <a:noFill/>
        </p:spPr>
        <p:txBody>
          <a:bodyPr wrap="square" rtlCol="0">
            <a:spAutoFit/>
          </a:bodyPr>
          <a:lstStyle/>
          <a:p>
            <a:pPr algn="dist"/>
            <a:r>
              <a:rPr lang="en-US" altLang="zh-CN" sz="4800" b="1" dirty="0">
                <a:solidFill>
                  <a:schemeClr val="bg1"/>
                </a:solidFill>
                <a:effectLst>
                  <a:outerShdw blurRad="38100" dist="38100" dir="2700000" algn="tl">
                    <a:srgbClr val="000000">
                      <a:alpha val="43137"/>
                    </a:srgbClr>
                  </a:outerShdw>
                </a:effectLst>
                <a:cs typeface="+mn-ea"/>
                <a:sym typeface="+mn-lt"/>
              </a:rPr>
              <a:t>Real Estate Industry Project</a:t>
            </a:r>
          </a:p>
          <a:p>
            <a:pPr algn="dist"/>
            <a:endParaRPr lang="zh-CN" altLang="en-US" sz="7200" b="1" dirty="0">
              <a:solidFill>
                <a:schemeClr val="bg1"/>
              </a:solidFill>
              <a:effectLst>
                <a:outerShdw blurRad="38100" dist="38100" dir="2700000" algn="tl">
                  <a:srgbClr val="000000">
                    <a:alpha val="43137"/>
                  </a:srgbClr>
                </a:outerShdw>
              </a:effectLst>
              <a:cs typeface="+mn-ea"/>
              <a:sym typeface="+mn-lt"/>
            </a:endParaRPr>
          </a:p>
        </p:txBody>
      </p:sp>
      <p:cxnSp>
        <p:nvCxnSpPr>
          <p:cNvPr id="17" name="直接连接符 16"/>
          <p:cNvCxnSpPr/>
          <p:nvPr/>
        </p:nvCxnSpPr>
        <p:spPr>
          <a:xfrm flipH="1">
            <a:off x="3485320" y="3043245"/>
            <a:ext cx="5181602"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2449854" y="3242029"/>
            <a:ext cx="7330249" cy="461665"/>
          </a:xfrm>
          <a:prstGeom prst="rect">
            <a:avLst/>
          </a:prstGeom>
          <a:noFill/>
        </p:spPr>
        <p:txBody>
          <a:bodyPr wrap="square" rtlCol="0">
            <a:spAutoFit/>
          </a:bodyPr>
          <a:lstStyle/>
          <a:p>
            <a:r>
              <a:rPr lang="en-US" altLang="zh-CN" sz="2400" dirty="0">
                <a:solidFill>
                  <a:schemeClr val="bg1"/>
                </a:solidFill>
                <a:cs typeface="+mn-ea"/>
                <a:sym typeface="+mn-lt"/>
              </a:rPr>
              <a:t>Applied Data Science (MAST30034) – Group 60</a:t>
            </a:r>
            <a:endParaRPr lang="zh-CN" altLang="en-US" sz="2400" dirty="0">
              <a:solidFill>
                <a:schemeClr val="bg1"/>
              </a:solidFill>
              <a:cs typeface="+mn-ea"/>
              <a:sym typeface="+mn-lt"/>
            </a:endParaRPr>
          </a:p>
        </p:txBody>
      </p:sp>
      <p:sp>
        <p:nvSpPr>
          <p:cNvPr id="20" name="矩形 19"/>
          <p:cNvSpPr/>
          <p:nvPr/>
        </p:nvSpPr>
        <p:spPr>
          <a:xfrm>
            <a:off x="5076354" y="4300863"/>
            <a:ext cx="1999533" cy="544101"/>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文本框 20"/>
          <p:cNvSpPr txBox="1"/>
          <p:nvPr/>
        </p:nvSpPr>
        <p:spPr>
          <a:xfrm>
            <a:off x="5298990" y="4356596"/>
            <a:ext cx="1602947" cy="461665"/>
          </a:xfrm>
          <a:prstGeom prst="rect">
            <a:avLst/>
          </a:prstGeom>
          <a:noFill/>
        </p:spPr>
        <p:txBody>
          <a:bodyPr wrap="square" rtlCol="0">
            <a:spAutoFit/>
          </a:bodyPr>
          <a:lstStyle/>
          <a:p>
            <a:r>
              <a:rPr lang="en-US" altLang="zh-CN" sz="2400" dirty="0">
                <a:solidFill>
                  <a:schemeClr val="bg1"/>
                </a:solidFill>
                <a:cs typeface="+mn-ea"/>
                <a:sym typeface="+mn-lt"/>
              </a:rPr>
              <a:t>TO START</a:t>
            </a:r>
            <a:endParaRPr lang="zh-CN" altLang="en-US" sz="2400" dirty="0">
              <a:solidFill>
                <a:schemeClr val="bg1"/>
              </a:solidFill>
              <a:cs typeface="+mn-ea"/>
              <a:sym typeface="+mn-lt"/>
            </a:endParaRPr>
          </a:p>
        </p:txBody>
      </p:sp>
      <p:sp>
        <p:nvSpPr>
          <p:cNvPr id="22" name="矩形 21"/>
          <p:cNvSpPr/>
          <p:nvPr/>
        </p:nvSpPr>
        <p:spPr>
          <a:xfrm>
            <a:off x="5773760" y="6182446"/>
            <a:ext cx="644479" cy="777152"/>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KSO_Shape"/>
          <p:cNvSpPr/>
          <p:nvPr/>
        </p:nvSpPr>
        <p:spPr>
          <a:xfrm rot="5400000">
            <a:off x="5964628" y="6352238"/>
            <a:ext cx="272805" cy="462379"/>
          </a:xfrm>
          <a:prstGeom prst="chevron">
            <a:avLst>
              <a:gd name="adj" fmla="val 8800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 name="文本框 1">
            <a:extLst>
              <a:ext uri="{FF2B5EF4-FFF2-40B4-BE49-F238E27FC236}">
                <a16:creationId xmlns:a16="http://schemas.microsoft.com/office/drawing/2014/main" id="{0431B8A7-E3C0-CBC8-F7F8-F20B42BCA2C4}"/>
              </a:ext>
            </a:extLst>
          </p:cNvPr>
          <p:cNvSpPr txBox="1"/>
          <p:nvPr/>
        </p:nvSpPr>
        <p:spPr>
          <a:xfrm>
            <a:off x="6514320" y="6495726"/>
            <a:ext cx="7291390" cy="307777"/>
          </a:xfrm>
          <a:prstGeom prst="rect">
            <a:avLst/>
          </a:prstGeom>
          <a:noFill/>
        </p:spPr>
        <p:txBody>
          <a:bodyPr wrap="square" rtlCol="0">
            <a:spAutoFit/>
          </a:bodyPr>
          <a:lstStyle/>
          <a:p>
            <a:r>
              <a:rPr lang="en" altLang="zh-CN" sz="1400" dirty="0">
                <a:solidFill>
                  <a:schemeClr val="bg1"/>
                </a:solidFill>
                <a:cs typeface="+mn-ea"/>
                <a:sym typeface="+mn-lt"/>
              </a:rPr>
              <a:t>Slide Template: https://www.1ppt.com/article/72780.html#xiazai</a:t>
            </a:r>
            <a:endParaRPr lang="zh-CN" altLang="en-US" sz="1400" dirty="0">
              <a:solidFill>
                <a:schemeClr val="bg1"/>
              </a:solidFill>
              <a:cs typeface="+mn-ea"/>
              <a:sym typeface="+mn-lt"/>
            </a:endParaRPr>
          </a:p>
        </p:txBody>
      </p:sp>
    </p:spTree>
    <p:extLst>
      <p:ext uri="{BB962C8B-B14F-4D97-AF65-F5344CB8AC3E}">
        <p14:creationId xmlns:p14="http://schemas.microsoft.com/office/powerpoint/2010/main" val="311266731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225003" y="1228935"/>
            <a:ext cx="12204066" cy="3084460"/>
            <a:chOff x="0" y="2403990"/>
            <a:chExt cx="12204066" cy="3084460"/>
          </a:xfrm>
        </p:grpSpPr>
        <p:sp>
          <p:nvSpPr>
            <p:cNvPr id="3" name="任意多边形: 形状 2"/>
            <p:cNvSpPr/>
            <p:nvPr/>
          </p:nvSpPr>
          <p:spPr bwMode="auto">
            <a:xfrm>
              <a:off x="4016337" y="3156155"/>
              <a:ext cx="3116453" cy="1641830"/>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accent3">
                <a:alpha val="80000"/>
              </a:schemeClr>
            </a:solidFill>
            <a:ln>
              <a:noFill/>
            </a:ln>
            <a:effectLst/>
          </p:spPr>
          <p:txBody>
            <a:bodyPr anchor="ctr"/>
            <a:lstStyle/>
            <a:p>
              <a:pPr algn="ctr"/>
              <a:endParaRPr>
                <a:cs typeface="+mn-ea"/>
                <a:sym typeface="+mn-lt"/>
              </a:endParaRPr>
            </a:p>
          </p:txBody>
        </p:sp>
        <p:sp>
          <p:nvSpPr>
            <p:cNvPr id="4" name="任意多边形: 形状 3"/>
            <p:cNvSpPr/>
            <p:nvPr/>
          </p:nvSpPr>
          <p:spPr bwMode="auto">
            <a:xfrm>
              <a:off x="6419382" y="2639961"/>
              <a:ext cx="3116453" cy="2158024"/>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accent5">
                <a:alpha val="80000"/>
              </a:schemeClr>
            </a:solidFill>
            <a:ln>
              <a:noFill/>
            </a:ln>
            <a:effectLst/>
          </p:spPr>
          <p:txBody>
            <a:bodyPr anchor="ctr"/>
            <a:lstStyle/>
            <a:p>
              <a:pPr algn="ctr"/>
              <a:endParaRPr>
                <a:cs typeface="+mn-ea"/>
                <a:sym typeface="+mn-lt"/>
              </a:endParaRPr>
            </a:p>
          </p:txBody>
        </p:sp>
        <p:sp>
          <p:nvSpPr>
            <p:cNvPr id="5" name="任意多边形: 形状 4"/>
            <p:cNvSpPr/>
            <p:nvPr/>
          </p:nvSpPr>
          <p:spPr bwMode="auto">
            <a:xfrm>
              <a:off x="7620905" y="2403990"/>
              <a:ext cx="3116453" cy="2393996"/>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accent6">
                <a:alpha val="80000"/>
              </a:schemeClr>
            </a:solidFill>
            <a:ln>
              <a:noFill/>
            </a:ln>
            <a:effectLst/>
          </p:spPr>
          <p:txBody>
            <a:bodyPr anchor="ctr"/>
            <a:lstStyle/>
            <a:p>
              <a:pPr algn="ctr"/>
              <a:endParaRPr>
                <a:cs typeface="+mn-ea"/>
                <a:sym typeface="+mn-lt"/>
              </a:endParaRPr>
            </a:p>
          </p:txBody>
        </p:sp>
        <p:sp>
          <p:nvSpPr>
            <p:cNvPr id="6" name="任意多边形: 形状 5"/>
            <p:cNvSpPr/>
            <p:nvPr/>
          </p:nvSpPr>
          <p:spPr bwMode="auto">
            <a:xfrm>
              <a:off x="2814815" y="3475581"/>
              <a:ext cx="3116453" cy="1322403"/>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rgbClr val="FE9833">
                <a:alpha val="80000"/>
              </a:srgbClr>
            </a:solidFill>
            <a:ln>
              <a:noFill/>
            </a:ln>
            <a:effectLst/>
          </p:spPr>
          <p:txBody>
            <a:bodyPr anchor="ctr"/>
            <a:lstStyle/>
            <a:p>
              <a:pPr algn="ctr"/>
              <a:endParaRPr>
                <a:cs typeface="+mn-ea"/>
                <a:sym typeface="+mn-lt"/>
              </a:endParaRPr>
            </a:p>
          </p:txBody>
        </p:sp>
        <p:sp>
          <p:nvSpPr>
            <p:cNvPr id="7" name="任意多边形: 形状 6"/>
            <p:cNvSpPr/>
            <p:nvPr/>
          </p:nvSpPr>
          <p:spPr bwMode="auto">
            <a:xfrm>
              <a:off x="1613292" y="3775586"/>
              <a:ext cx="3116453" cy="1022399"/>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rgbClr val="584A42">
                <a:alpha val="80000"/>
              </a:srgbClr>
            </a:solidFill>
            <a:ln>
              <a:noFill/>
            </a:ln>
            <a:effectLst/>
          </p:spPr>
          <p:txBody>
            <a:bodyPr anchor="ctr"/>
            <a:lstStyle/>
            <a:p>
              <a:pPr algn="ctr"/>
              <a:endParaRPr>
                <a:cs typeface="+mn-ea"/>
                <a:sym typeface="+mn-lt"/>
              </a:endParaRPr>
            </a:p>
          </p:txBody>
        </p:sp>
        <p:sp>
          <p:nvSpPr>
            <p:cNvPr id="8" name="任意多边形: 形状 7"/>
            <p:cNvSpPr/>
            <p:nvPr/>
          </p:nvSpPr>
          <p:spPr bwMode="auto">
            <a:xfrm>
              <a:off x="5217860" y="2881990"/>
              <a:ext cx="3116453" cy="1915994"/>
            </a:xfrm>
            <a:custGeom>
              <a:avLst/>
              <a:gdLst>
                <a:gd name="T0" fmla="*/ 648 w 648"/>
                <a:gd name="T1" fmla="*/ 1082 h 1082"/>
                <a:gd name="T2" fmla="*/ 0 w 648"/>
                <a:gd name="T3" fmla="*/ 1082 h 1082"/>
                <a:gd name="T4" fmla="*/ 140 w 648"/>
                <a:gd name="T5" fmla="*/ 919 h 1082"/>
                <a:gd name="T6" fmla="*/ 324 w 648"/>
                <a:gd name="T7" fmla="*/ 0 h 1082"/>
                <a:gd name="T8" fmla="*/ 508 w 648"/>
                <a:gd name="T9" fmla="*/ 919 h 1082"/>
                <a:gd name="T10" fmla="*/ 648 w 648"/>
                <a:gd name="T11" fmla="*/ 1082 h 1082"/>
              </a:gdLst>
              <a:ahLst/>
              <a:cxnLst>
                <a:cxn ang="0">
                  <a:pos x="T0" y="T1"/>
                </a:cxn>
                <a:cxn ang="0">
                  <a:pos x="T2" y="T3"/>
                </a:cxn>
                <a:cxn ang="0">
                  <a:pos x="T4" y="T5"/>
                </a:cxn>
                <a:cxn ang="0">
                  <a:pos x="T6" y="T7"/>
                </a:cxn>
                <a:cxn ang="0">
                  <a:pos x="T8" y="T9"/>
                </a:cxn>
                <a:cxn ang="0">
                  <a:pos x="T10" y="T11"/>
                </a:cxn>
              </a:cxnLst>
              <a:rect l="0" t="0" r="r" b="b"/>
              <a:pathLst>
                <a:path w="648" h="1082">
                  <a:moveTo>
                    <a:pt x="648" y="1082"/>
                  </a:moveTo>
                  <a:cubicBezTo>
                    <a:pt x="0" y="1082"/>
                    <a:pt x="0" y="1082"/>
                    <a:pt x="0" y="1082"/>
                  </a:cubicBezTo>
                  <a:cubicBezTo>
                    <a:pt x="4" y="1082"/>
                    <a:pt x="98" y="1080"/>
                    <a:pt x="140" y="919"/>
                  </a:cubicBezTo>
                  <a:cubicBezTo>
                    <a:pt x="182" y="755"/>
                    <a:pt x="223" y="0"/>
                    <a:pt x="324" y="0"/>
                  </a:cubicBezTo>
                  <a:cubicBezTo>
                    <a:pt x="425" y="0"/>
                    <a:pt x="466" y="755"/>
                    <a:pt x="508" y="919"/>
                  </a:cubicBezTo>
                  <a:cubicBezTo>
                    <a:pt x="550" y="1080"/>
                    <a:pt x="644" y="1082"/>
                    <a:pt x="648" y="1082"/>
                  </a:cubicBezTo>
                  <a:close/>
                </a:path>
              </a:pathLst>
            </a:custGeom>
            <a:solidFill>
              <a:schemeClr val="accent4">
                <a:alpha val="80000"/>
              </a:schemeClr>
            </a:solidFill>
            <a:ln>
              <a:noFill/>
            </a:ln>
            <a:effectLst/>
          </p:spPr>
          <p:txBody>
            <a:bodyPr anchor="ctr"/>
            <a:lstStyle/>
            <a:p>
              <a:pPr algn="ctr"/>
              <a:endParaRPr dirty="0">
                <a:cs typeface="+mn-ea"/>
                <a:sym typeface="+mn-lt"/>
              </a:endParaRPr>
            </a:p>
          </p:txBody>
        </p:sp>
        <p:cxnSp>
          <p:nvCxnSpPr>
            <p:cNvPr id="9" name="直接连接符 8"/>
            <p:cNvCxnSpPr/>
            <p:nvPr/>
          </p:nvCxnSpPr>
          <p:spPr>
            <a:xfrm>
              <a:off x="0" y="4797985"/>
              <a:ext cx="12204066" cy="0"/>
            </a:xfrm>
            <a:prstGeom prst="line">
              <a:avLst/>
            </a:prstGeom>
            <a:ln w="6350">
              <a:solidFill>
                <a:schemeClr val="bg1">
                  <a:lumMod val="75000"/>
                </a:schemeClr>
              </a:solidFill>
            </a:ln>
          </p:spPr>
          <p:style>
            <a:lnRef idx="1">
              <a:schemeClr val="dk1"/>
            </a:lnRef>
            <a:fillRef idx="0">
              <a:schemeClr val="dk1"/>
            </a:fillRef>
            <a:effectRef idx="0">
              <a:schemeClr val="dk1"/>
            </a:effectRef>
            <a:fontRef idx="minor">
              <a:schemeClr val="tx1"/>
            </a:fontRef>
          </p:style>
        </p:cxnSp>
        <p:sp>
          <p:nvSpPr>
            <p:cNvPr id="10" name="椭圆 9"/>
            <p:cNvSpPr/>
            <p:nvPr/>
          </p:nvSpPr>
          <p:spPr>
            <a:xfrm>
              <a:off x="2505130" y="5236872"/>
              <a:ext cx="251578" cy="251578"/>
            </a:xfrm>
            <a:prstGeom prst="ellipse">
              <a:avLst/>
            </a:prstGeom>
            <a:solidFill>
              <a:schemeClr val="accent1"/>
            </a:solidFill>
            <a:ln w="12700">
              <a:noFill/>
            </a:ln>
          </p:spPr>
          <p:style>
            <a:lnRef idx="2">
              <a:schemeClr val="dk1"/>
            </a:lnRef>
            <a:fillRef idx="1">
              <a:schemeClr val="lt1"/>
            </a:fillRef>
            <a:effectRef idx="0">
              <a:schemeClr val="dk1"/>
            </a:effectRef>
            <a:fontRef idx="minor">
              <a:schemeClr val="dk1"/>
            </a:fontRef>
          </p:style>
          <p:txBody>
            <a:bodyPr anchor="ctr"/>
            <a:lstStyle/>
            <a:p>
              <a:pPr algn="ctr"/>
              <a:endParaRPr>
                <a:cs typeface="+mn-ea"/>
                <a:sym typeface="+mn-lt"/>
              </a:endParaRPr>
            </a:p>
          </p:txBody>
        </p:sp>
        <p:sp>
          <p:nvSpPr>
            <p:cNvPr id="12" name="椭圆 11"/>
            <p:cNvSpPr/>
            <p:nvPr/>
          </p:nvSpPr>
          <p:spPr>
            <a:xfrm>
              <a:off x="6859503" y="5215979"/>
              <a:ext cx="251578" cy="251578"/>
            </a:xfrm>
            <a:prstGeom prst="ellipse">
              <a:avLst/>
            </a:prstGeom>
            <a:solidFill>
              <a:schemeClr val="accent3"/>
            </a:solidFill>
            <a:ln w="12700">
              <a:noFill/>
            </a:ln>
          </p:spPr>
          <p:style>
            <a:lnRef idx="2">
              <a:schemeClr val="dk1"/>
            </a:lnRef>
            <a:fillRef idx="1">
              <a:schemeClr val="lt1"/>
            </a:fillRef>
            <a:effectRef idx="0">
              <a:schemeClr val="dk1"/>
            </a:effectRef>
            <a:fontRef idx="minor">
              <a:schemeClr val="dk1"/>
            </a:fontRef>
          </p:style>
          <p:txBody>
            <a:bodyPr anchor="ctr"/>
            <a:lstStyle/>
            <a:p>
              <a:pPr algn="ctr"/>
              <a:endParaRPr>
                <a:cs typeface="+mn-ea"/>
                <a:sym typeface="+mn-lt"/>
              </a:endParaRPr>
            </a:p>
          </p:txBody>
        </p:sp>
        <p:sp>
          <p:nvSpPr>
            <p:cNvPr id="38" name="文本框 37"/>
            <p:cNvSpPr txBox="1"/>
            <p:nvPr/>
          </p:nvSpPr>
          <p:spPr>
            <a:xfrm>
              <a:off x="2945525" y="5249435"/>
              <a:ext cx="923330" cy="184666"/>
            </a:xfrm>
            <a:prstGeom prst="rect">
              <a:avLst/>
            </a:prstGeom>
            <a:noFill/>
          </p:spPr>
          <p:txBody>
            <a:bodyPr wrap="none" lIns="0" tIns="0" rIns="0" bIns="0" anchor="ctr">
              <a:noAutofit/>
            </a:bodyPr>
            <a:lstStyle/>
            <a:p>
              <a:r>
                <a:rPr lang="en-US" altLang="zh-CN" sz="3000" b="1" dirty="0">
                  <a:solidFill>
                    <a:schemeClr val="accent1"/>
                  </a:solidFill>
                  <a:cs typeface="+mn-ea"/>
                  <a:sym typeface="+mn-lt"/>
                </a:rPr>
                <a:t>INCOME</a:t>
              </a:r>
              <a:endParaRPr lang="zh-CN" altLang="en-US" sz="3000" b="1" dirty="0">
                <a:solidFill>
                  <a:schemeClr val="accent1"/>
                </a:solidFill>
                <a:cs typeface="+mn-ea"/>
                <a:sym typeface="+mn-lt"/>
              </a:endParaRPr>
            </a:p>
          </p:txBody>
        </p:sp>
        <p:sp>
          <p:nvSpPr>
            <p:cNvPr id="34" name="文本框 33"/>
            <p:cNvSpPr txBox="1"/>
            <p:nvPr/>
          </p:nvSpPr>
          <p:spPr>
            <a:xfrm>
              <a:off x="7183939" y="5241820"/>
              <a:ext cx="923330" cy="184666"/>
            </a:xfrm>
            <a:prstGeom prst="rect">
              <a:avLst/>
            </a:prstGeom>
            <a:noFill/>
          </p:spPr>
          <p:txBody>
            <a:bodyPr wrap="none" lIns="0" tIns="0" rIns="0" bIns="0" anchor="ctr">
              <a:noAutofit/>
            </a:bodyPr>
            <a:lstStyle/>
            <a:p>
              <a:r>
                <a:rPr lang="en-US" altLang="zh-CN" sz="3000" b="1" dirty="0">
                  <a:solidFill>
                    <a:schemeClr val="accent3"/>
                  </a:solidFill>
                  <a:cs typeface="+mn-ea"/>
                  <a:sym typeface="+mn-lt"/>
                </a:rPr>
                <a:t>POPULATION</a:t>
              </a:r>
              <a:endParaRPr lang="zh-CN" altLang="en-US" sz="3000" b="1" dirty="0">
                <a:solidFill>
                  <a:schemeClr val="accent3"/>
                </a:solidFill>
                <a:cs typeface="+mn-ea"/>
                <a:sym typeface="+mn-lt"/>
              </a:endParaRPr>
            </a:p>
          </p:txBody>
        </p:sp>
      </p:grpSp>
      <p:sp>
        <p:nvSpPr>
          <p:cNvPr id="64" name="矩形 63">
            <a:extLst>
              <a:ext uri="{FF2B5EF4-FFF2-40B4-BE49-F238E27FC236}">
                <a16:creationId xmlns:a16="http://schemas.microsoft.com/office/drawing/2014/main" id="{DC6F6132-DCF1-4A38-908D-153872642EF9}"/>
              </a:ext>
            </a:extLst>
          </p:cNvPr>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5" name="文本框 64">
            <a:extLst>
              <a:ext uri="{FF2B5EF4-FFF2-40B4-BE49-F238E27FC236}">
                <a16:creationId xmlns:a16="http://schemas.microsoft.com/office/drawing/2014/main" id="{68E4F36F-70CE-4779-9FD8-E4CA5308FA1F}"/>
              </a:ext>
            </a:extLst>
          </p:cNvPr>
          <p:cNvSpPr txBox="1"/>
          <p:nvPr/>
        </p:nvSpPr>
        <p:spPr>
          <a:xfrm>
            <a:off x="777220" y="76047"/>
            <a:ext cx="3837451" cy="523220"/>
          </a:xfrm>
          <a:prstGeom prst="rect">
            <a:avLst/>
          </a:prstGeom>
          <a:noFill/>
        </p:spPr>
        <p:txBody>
          <a:bodyPr wrap="square" rtlCol="0">
            <a:spAutoFit/>
          </a:bodyPr>
          <a:lstStyle/>
          <a:p>
            <a:r>
              <a:rPr lang="en-US" altLang="zh-CN" sz="2800" dirty="0">
                <a:solidFill>
                  <a:srgbClr val="3B3C3E"/>
                </a:solidFill>
                <a:cs typeface="+mn-ea"/>
                <a:sym typeface="+mn-lt"/>
              </a:rPr>
              <a:t>Feature Prediction</a:t>
            </a:r>
            <a:endParaRPr lang="zh-CN" altLang="en-US" sz="2800" dirty="0">
              <a:solidFill>
                <a:srgbClr val="3B3C3E"/>
              </a:solidFill>
              <a:cs typeface="+mn-ea"/>
              <a:sym typeface="+mn-lt"/>
            </a:endParaRPr>
          </a:p>
        </p:txBody>
      </p:sp>
      <p:sp>
        <p:nvSpPr>
          <p:cNvPr id="67" name="文本框 66">
            <a:extLst>
              <a:ext uri="{FF2B5EF4-FFF2-40B4-BE49-F238E27FC236}">
                <a16:creationId xmlns:a16="http://schemas.microsoft.com/office/drawing/2014/main" id="{BEC81068-AF40-1817-E3BF-F888C2CE5B90}"/>
              </a:ext>
            </a:extLst>
          </p:cNvPr>
          <p:cNvSpPr txBox="1"/>
          <p:nvPr/>
        </p:nvSpPr>
        <p:spPr>
          <a:xfrm>
            <a:off x="2787383" y="764162"/>
            <a:ext cx="6605452" cy="506195"/>
          </a:xfrm>
          <a:prstGeom prst="rect">
            <a:avLst/>
          </a:prstGeom>
          <a:noFill/>
        </p:spPr>
        <p:txBody>
          <a:bodyPr wrap="square" rtlCol="0" anchor="b">
            <a:normAutofit/>
          </a:bodyPr>
          <a:lstStyle/>
          <a:p>
            <a:pPr lvl="0" defTabSz="914378">
              <a:spcBef>
                <a:spcPct val="0"/>
              </a:spcBef>
              <a:defRPr/>
            </a:pPr>
            <a:r>
              <a:rPr lang="en-US" altLang="zh-CN" b="1" dirty="0">
                <a:solidFill>
                  <a:schemeClr val="accent1"/>
                </a:solidFill>
                <a:cs typeface="+mn-ea"/>
                <a:sym typeface="+mn-lt"/>
              </a:rPr>
              <a:t>Assume  income and population increasing linearly</a:t>
            </a:r>
            <a:endParaRPr lang="zh-CN" altLang="en-US" b="1" dirty="0">
              <a:solidFill>
                <a:schemeClr val="accent1"/>
              </a:solidFill>
              <a:cs typeface="+mn-ea"/>
              <a:sym typeface="+mn-lt"/>
            </a:endParaRPr>
          </a:p>
        </p:txBody>
      </p:sp>
      <p:sp>
        <p:nvSpPr>
          <p:cNvPr id="68" name="文本框 67">
            <a:extLst>
              <a:ext uri="{FF2B5EF4-FFF2-40B4-BE49-F238E27FC236}">
                <a16:creationId xmlns:a16="http://schemas.microsoft.com/office/drawing/2014/main" id="{93B3BF24-EF63-1F36-7686-2B33B8E38084}"/>
              </a:ext>
            </a:extLst>
          </p:cNvPr>
          <p:cNvSpPr txBox="1"/>
          <p:nvPr/>
        </p:nvSpPr>
        <p:spPr>
          <a:xfrm>
            <a:off x="2140137" y="4392230"/>
            <a:ext cx="4016134" cy="506195"/>
          </a:xfrm>
          <a:prstGeom prst="rect">
            <a:avLst/>
          </a:prstGeom>
          <a:noFill/>
        </p:spPr>
        <p:txBody>
          <a:bodyPr wrap="square" rtlCol="0" anchor="b">
            <a:normAutofit/>
          </a:bodyPr>
          <a:lstStyle/>
          <a:p>
            <a:pPr lvl="0" defTabSz="914378">
              <a:spcBef>
                <a:spcPct val="0"/>
              </a:spcBef>
              <a:defRPr/>
            </a:pPr>
            <a:r>
              <a:rPr lang="en-US" altLang="zh-CN" b="1" dirty="0">
                <a:solidFill>
                  <a:schemeClr val="accent1"/>
                </a:solidFill>
                <a:cs typeface="+mn-ea"/>
                <a:sym typeface="+mn-lt"/>
              </a:rPr>
              <a:t>Based on data from 2010-2015</a:t>
            </a:r>
            <a:endParaRPr lang="zh-CN" altLang="en-US" b="1" dirty="0">
              <a:solidFill>
                <a:schemeClr val="accent1"/>
              </a:solidFill>
              <a:cs typeface="+mn-ea"/>
              <a:sym typeface="+mn-lt"/>
            </a:endParaRPr>
          </a:p>
        </p:txBody>
      </p:sp>
      <p:sp>
        <p:nvSpPr>
          <p:cNvPr id="69" name="文本框 68">
            <a:extLst>
              <a:ext uri="{FF2B5EF4-FFF2-40B4-BE49-F238E27FC236}">
                <a16:creationId xmlns:a16="http://schemas.microsoft.com/office/drawing/2014/main" id="{239AA491-23B7-3604-A293-32CB65F4E7F2}"/>
              </a:ext>
            </a:extLst>
          </p:cNvPr>
          <p:cNvSpPr txBox="1"/>
          <p:nvPr/>
        </p:nvSpPr>
        <p:spPr>
          <a:xfrm>
            <a:off x="6686301" y="4128999"/>
            <a:ext cx="4016134" cy="1032656"/>
          </a:xfrm>
          <a:prstGeom prst="rect">
            <a:avLst/>
          </a:prstGeom>
          <a:noFill/>
        </p:spPr>
        <p:txBody>
          <a:bodyPr wrap="square" rtlCol="0" anchor="b">
            <a:normAutofit/>
          </a:bodyPr>
          <a:lstStyle/>
          <a:p>
            <a:pPr lvl="0" defTabSz="914378">
              <a:spcBef>
                <a:spcPct val="0"/>
              </a:spcBef>
              <a:defRPr/>
            </a:pPr>
            <a:r>
              <a:rPr lang="en-US" altLang="zh-CN" b="1" dirty="0">
                <a:solidFill>
                  <a:schemeClr val="accent1"/>
                </a:solidFill>
                <a:cs typeface="+mn-ea"/>
                <a:sym typeface="+mn-lt"/>
              </a:rPr>
              <a:t>Based on data from </a:t>
            </a:r>
          </a:p>
          <a:p>
            <a:pPr lvl="0" defTabSz="914378">
              <a:spcBef>
                <a:spcPct val="0"/>
              </a:spcBef>
              <a:defRPr/>
            </a:pPr>
            <a:r>
              <a:rPr lang="en-US" altLang="zh-CN" b="1" dirty="0">
                <a:solidFill>
                  <a:schemeClr val="accent1"/>
                </a:solidFill>
                <a:cs typeface="+mn-ea"/>
                <a:sym typeface="+mn-lt"/>
              </a:rPr>
              <a:t>&amp; Official Prediction for Year </a:t>
            </a:r>
            <a:endParaRPr lang="zh-CN" altLang="en-US" b="1" dirty="0">
              <a:solidFill>
                <a:schemeClr val="accent1"/>
              </a:solidFill>
              <a:cs typeface="+mn-ea"/>
              <a:sym typeface="+mn-lt"/>
            </a:endParaRPr>
          </a:p>
        </p:txBody>
      </p:sp>
    </p:spTree>
    <p:extLst>
      <p:ext uri="{BB962C8B-B14F-4D97-AF65-F5344CB8AC3E}">
        <p14:creationId xmlns:p14="http://schemas.microsoft.com/office/powerpoint/2010/main" val="97248403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4="http://schemas.microsoft.com/office/drawing/2010/main" xmlns:a16="http://schemas.microsoft.com/office/drawing/2014/main">
      <p:transition spd="med"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237FBD2B-B27C-4901-8D10-66D241207AB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矩形 5"/>
          <p:cNvSpPr/>
          <p:nvPr/>
        </p:nvSpPr>
        <p:spPr>
          <a:xfrm>
            <a:off x="0" y="4610509"/>
            <a:ext cx="5368413" cy="1663700"/>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328469" y="4704549"/>
            <a:ext cx="754730" cy="1569660"/>
          </a:xfrm>
          <a:prstGeom prst="rect">
            <a:avLst/>
          </a:prstGeom>
          <a:noFill/>
        </p:spPr>
        <p:txBody>
          <a:bodyPr wrap="square" rtlCol="0">
            <a:spAutoFit/>
          </a:bodyPr>
          <a:lstStyle/>
          <a:p>
            <a:r>
              <a:rPr lang="en-US" altLang="zh-CN" sz="9600" dirty="0">
                <a:solidFill>
                  <a:schemeClr val="bg1"/>
                </a:solidFill>
                <a:cs typeface="+mn-ea"/>
                <a:sym typeface="+mn-lt"/>
              </a:rPr>
              <a:t>2</a:t>
            </a:r>
            <a:endParaRPr lang="zh-CN" altLang="en-US" sz="9600" dirty="0">
              <a:solidFill>
                <a:schemeClr val="bg1"/>
              </a:solidFill>
              <a:cs typeface="+mn-ea"/>
              <a:sym typeface="+mn-lt"/>
            </a:endParaRPr>
          </a:p>
        </p:txBody>
      </p:sp>
      <p:sp>
        <p:nvSpPr>
          <p:cNvPr id="8" name="文本框 7"/>
          <p:cNvSpPr txBox="1"/>
          <p:nvPr/>
        </p:nvSpPr>
        <p:spPr>
          <a:xfrm>
            <a:off x="1389330" y="5227769"/>
            <a:ext cx="3137700" cy="523220"/>
          </a:xfrm>
          <a:prstGeom prst="rect">
            <a:avLst/>
          </a:prstGeom>
          <a:noFill/>
        </p:spPr>
        <p:txBody>
          <a:bodyPr wrap="square" rtlCol="0">
            <a:spAutoFit/>
          </a:bodyPr>
          <a:lstStyle/>
          <a:p>
            <a:r>
              <a:rPr lang="en-US" altLang="zh-CN" sz="2800" dirty="0">
                <a:solidFill>
                  <a:schemeClr val="bg1"/>
                </a:solidFill>
                <a:cs typeface="+mn-ea"/>
                <a:sym typeface="+mn-lt"/>
              </a:rPr>
              <a:t>Chosen Suburbs</a:t>
            </a:r>
            <a:endParaRPr lang="zh-CN" altLang="en-US" sz="2800" dirty="0">
              <a:solidFill>
                <a:schemeClr val="bg1"/>
              </a:solidFill>
              <a:cs typeface="+mn-ea"/>
              <a:sym typeface="+mn-lt"/>
            </a:endParaRPr>
          </a:p>
        </p:txBody>
      </p:sp>
      <p:sp>
        <p:nvSpPr>
          <p:cNvPr id="10" name="等腰三角形 9"/>
          <p:cNvSpPr/>
          <p:nvPr/>
        </p:nvSpPr>
        <p:spPr>
          <a:xfrm rot="8222601">
            <a:off x="1265881" y="4964451"/>
            <a:ext cx="187209" cy="316601"/>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等腰三角形 10"/>
          <p:cNvSpPr/>
          <p:nvPr/>
        </p:nvSpPr>
        <p:spPr>
          <a:xfrm rot="11849477">
            <a:off x="1586999" y="5009205"/>
            <a:ext cx="93353" cy="157875"/>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矩形 13"/>
          <p:cNvSpPr/>
          <p:nvPr/>
        </p:nvSpPr>
        <p:spPr>
          <a:xfrm>
            <a:off x="5397979" y="4610509"/>
            <a:ext cx="6794021" cy="1663700"/>
          </a:xfrm>
          <a:prstGeom prst="rect">
            <a:avLst/>
          </a:prstGeom>
          <a:solidFill>
            <a:schemeClr val="tx1">
              <a:alpha val="60000"/>
            </a:schemeClr>
          </a:solidFill>
          <a:ln>
            <a:solidFill>
              <a:schemeClr val="tx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5574637" y="4663138"/>
            <a:ext cx="6085315" cy="1499449"/>
          </a:xfrm>
          <a:prstGeom prst="rect">
            <a:avLst/>
          </a:prstGeom>
          <a:noFill/>
        </p:spPr>
        <p:txBody>
          <a:bodyPr wrap="square" rtlCol="0">
            <a:spAutoFit/>
          </a:bodyPr>
          <a:lstStyle/>
          <a:p>
            <a:pPr algn="ctr">
              <a:lnSpc>
                <a:spcPct val="150000"/>
              </a:lnSpc>
            </a:pPr>
            <a:r>
              <a:rPr lang="en" altLang="zh-CN" sz="3200" dirty="0">
                <a:solidFill>
                  <a:schemeClr val="bg1"/>
                </a:solidFill>
                <a:latin typeface="PingFang SC" panose="020B0400000000000000" pitchFamily="34" charset="-122"/>
                <a:ea typeface="PingFang SC" panose="020B0400000000000000" pitchFamily="34" charset="-122"/>
              </a:rPr>
              <a:t>T</a:t>
            </a:r>
            <a:r>
              <a:rPr lang="en" altLang="zh-CN" sz="3200" b="0" i="0" u="none" strike="noStrike" dirty="0">
                <a:solidFill>
                  <a:schemeClr val="bg1"/>
                </a:solidFill>
                <a:effectLst/>
                <a:latin typeface="PingFang SC" panose="020B0400000000000000" pitchFamily="34" charset="-122"/>
                <a:ea typeface="PingFang SC" panose="020B0400000000000000" pitchFamily="34" charset="-122"/>
              </a:rPr>
              <a:t>op 10 suburbs with the highest predicted growth rate</a:t>
            </a:r>
            <a:endParaRPr lang="zh-CN" altLang="en-US" sz="3200" dirty="0">
              <a:solidFill>
                <a:schemeClr val="bg1"/>
              </a:solidFill>
              <a:cs typeface="+mn-ea"/>
              <a:sym typeface="+mn-lt"/>
            </a:endParaRPr>
          </a:p>
        </p:txBody>
      </p:sp>
    </p:spTree>
    <p:extLst>
      <p:ext uri="{BB962C8B-B14F-4D97-AF65-F5344CB8AC3E}">
        <p14:creationId xmlns:p14="http://schemas.microsoft.com/office/powerpoint/2010/main" val="220986630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413384" y="1952835"/>
            <a:ext cx="9365233" cy="3836940"/>
            <a:chOff x="1" y="838027"/>
            <a:chExt cx="12053642" cy="4938381"/>
          </a:xfrm>
        </p:grpSpPr>
        <p:sp>
          <p:nvSpPr>
            <p:cNvPr id="3" name="任意多边形 2"/>
            <p:cNvSpPr/>
            <p:nvPr/>
          </p:nvSpPr>
          <p:spPr>
            <a:xfrm>
              <a:off x="3490913" y="1081592"/>
              <a:ext cx="3696212" cy="1437501"/>
            </a:xfrm>
            <a:custGeom>
              <a:avLst/>
              <a:gdLst>
                <a:gd name="connsiteX0" fmla="*/ 727078 w 4604385"/>
                <a:gd name="connsiteY0" fmla="*/ 0 h 1790700"/>
                <a:gd name="connsiteX1" fmla="*/ 4604385 w 4604385"/>
                <a:gd name="connsiteY1" fmla="*/ 0 h 1790700"/>
                <a:gd name="connsiteX2" fmla="*/ 4604385 w 4604385"/>
                <a:gd name="connsiteY2" fmla="*/ 438150 h 1790700"/>
                <a:gd name="connsiteX3" fmla="*/ 864672 w 4604385"/>
                <a:gd name="connsiteY3" fmla="*/ 438150 h 1790700"/>
                <a:gd name="connsiteX4" fmla="*/ 495300 w 4604385"/>
                <a:gd name="connsiteY4" fmla="*/ 807522 h 1790700"/>
                <a:gd name="connsiteX5" fmla="*/ 495300 w 4604385"/>
                <a:gd name="connsiteY5" fmla="*/ 983178 h 1790700"/>
                <a:gd name="connsiteX6" fmla="*/ 864672 w 4604385"/>
                <a:gd name="connsiteY6" fmla="*/ 1352550 h 1790700"/>
                <a:gd name="connsiteX7" fmla="*/ 4604385 w 4604385"/>
                <a:gd name="connsiteY7" fmla="*/ 1352550 h 1790700"/>
                <a:gd name="connsiteX8" fmla="*/ 4604385 w 4604385"/>
                <a:gd name="connsiteY8" fmla="*/ 1790700 h 1790700"/>
                <a:gd name="connsiteX9" fmla="*/ 727078 w 4604385"/>
                <a:gd name="connsiteY9" fmla="*/ 1790700 h 1790700"/>
                <a:gd name="connsiteX10" fmla="*/ 0 w 4604385"/>
                <a:gd name="connsiteY10" fmla="*/ 1063622 h 1790700"/>
                <a:gd name="connsiteX11" fmla="*/ 0 w 4604385"/>
                <a:gd name="connsiteY11" fmla="*/ 727078 h 1790700"/>
                <a:gd name="connsiteX12" fmla="*/ 727078 w 4604385"/>
                <a:gd name="connsiteY12" fmla="*/ 0 h 179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4385" h="1790700">
                  <a:moveTo>
                    <a:pt x="727078" y="0"/>
                  </a:moveTo>
                  <a:lnTo>
                    <a:pt x="4604385" y="0"/>
                  </a:lnTo>
                  <a:lnTo>
                    <a:pt x="4604385" y="438150"/>
                  </a:lnTo>
                  <a:lnTo>
                    <a:pt x="864672" y="438150"/>
                  </a:lnTo>
                  <a:cubicBezTo>
                    <a:pt x="660673" y="438150"/>
                    <a:pt x="495300" y="603523"/>
                    <a:pt x="495300" y="807522"/>
                  </a:cubicBezTo>
                  <a:lnTo>
                    <a:pt x="495300" y="983178"/>
                  </a:lnTo>
                  <a:cubicBezTo>
                    <a:pt x="495300" y="1187177"/>
                    <a:pt x="660673" y="1352550"/>
                    <a:pt x="864672" y="1352550"/>
                  </a:cubicBezTo>
                  <a:lnTo>
                    <a:pt x="4604385" y="1352550"/>
                  </a:lnTo>
                  <a:lnTo>
                    <a:pt x="4604385" y="1790700"/>
                  </a:lnTo>
                  <a:lnTo>
                    <a:pt x="727078" y="1790700"/>
                  </a:lnTo>
                  <a:cubicBezTo>
                    <a:pt x="325524" y="1790700"/>
                    <a:pt x="0" y="1465176"/>
                    <a:pt x="0" y="1063622"/>
                  </a:cubicBezTo>
                  <a:lnTo>
                    <a:pt x="0" y="727078"/>
                  </a:lnTo>
                  <a:cubicBezTo>
                    <a:pt x="0" y="325524"/>
                    <a:pt x="325524" y="0"/>
                    <a:pt x="727078" y="0"/>
                  </a:cubicBezTo>
                  <a:close/>
                </a:path>
              </a:pathLst>
            </a:cu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4" name="任意多边形 3"/>
            <p:cNvSpPr/>
            <p:nvPr/>
          </p:nvSpPr>
          <p:spPr>
            <a:xfrm flipH="1">
              <a:off x="5004876" y="2167364"/>
              <a:ext cx="3696212" cy="1437501"/>
            </a:xfrm>
            <a:custGeom>
              <a:avLst/>
              <a:gdLst>
                <a:gd name="connsiteX0" fmla="*/ 727078 w 4604385"/>
                <a:gd name="connsiteY0" fmla="*/ 0 h 1790700"/>
                <a:gd name="connsiteX1" fmla="*/ 4604385 w 4604385"/>
                <a:gd name="connsiteY1" fmla="*/ 0 h 1790700"/>
                <a:gd name="connsiteX2" fmla="*/ 4604385 w 4604385"/>
                <a:gd name="connsiteY2" fmla="*/ 438150 h 1790700"/>
                <a:gd name="connsiteX3" fmla="*/ 864672 w 4604385"/>
                <a:gd name="connsiteY3" fmla="*/ 438150 h 1790700"/>
                <a:gd name="connsiteX4" fmla="*/ 495300 w 4604385"/>
                <a:gd name="connsiteY4" fmla="*/ 807522 h 1790700"/>
                <a:gd name="connsiteX5" fmla="*/ 495300 w 4604385"/>
                <a:gd name="connsiteY5" fmla="*/ 983178 h 1790700"/>
                <a:gd name="connsiteX6" fmla="*/ 864672 w 4604385"/>
                <a:gd name="connsiteY6" fmla="*/ 1352550 h 1790700"/>
                <a:gd name="connsiteX7" fmla="*/ 4604385 w 4604385"/>
                <a:gd name="connsiteY7" fmla="*/ 1352550 h 1790700"/>
                <a:gd name="connsiteX8" fmla="*/ 4604385 w 4604385"/>
                <a:gd name="connsiteY8" fmla="*/ 1790700 h 1790700"/>
                <a:gd name="connsiteX9" fmla="*/ 727078 w 4604385"/>
                <a:gd name="connsiteY9" fmla="*/ 1790700 h 1790700"/>
                <a:gd name="connsiteX10" fmla="*/ 0 w 4604385"/>
                <a:gd name="connsiteY10" fmla="*/ 1063622 h 1790700"/>
                <a:gd name="connsiteX11" fmla="*/ 0 w 4604385"/>
                <a:gd name="connsiteY11" fmla="*/ 727078 h 1790700"/>
                <a:gd name="connsiteX12" fmla="*/ 727078 w 4604385"/>
                <a:gd name="connsiteY12" fmla="*/ 0 h 179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4385" h="1790700">
                  <a:moveTo>
                    <a:pt x="727078" y="0"/>
                  </a:moveTo>
                  <a:lnTo>
                    <a:pt x="4604385" y="0"/>
                  </a:lnTo>
                  <a:lnTo>
                    <a:pt x="4604385" y="438150"/>
                  </a:lnTo>
                  <a:lnTo>
                    <a:pt x="864672" y="438150"/>
                  </a:lnTo>
                  <a:cubicBezTo>
                    <a:pt x="660673" y="438150"/>
                    <a:pt x="495300" y="603523"/>
                    <a:pt x="495300" y="807522"/>
                  </a:cubicBezTo>
                  <a:lnTo>
                    <a:pt x="495300" y="983178"/>
                  </a:lnTo>
                  <a:cubicBezTo>
                    <a:pt x="495300" y="1187177"/>
                    <a:pt x="660673" y="1352550"/>
                    <a:pt x="864672" y="1352550"/>
                  </a:cubicBezTo>
                  <a:lnTo>
                    <a:pt x="4604385" y="1352550"/>
                  </a:lnTo>
                  <a:lnTo>
                    <a:pt x="4604385" y="1790700"/>
                  </a:lnTo>
                  <a:lnTo>
                    <a:pt x="727078" y="1790700"/>
                  </a:lnTo>
                  <a:cubicBezTo>
                    <a:pt x="325524" y="1790700"/>
                    <a:pt x="0" y="1465176"/>
                    <a:pt x="0" y="1063622"/>
                  </a:cubicBezTo>
                  <a:lnTo>
                    <a:pt x="0" y="727078"/>
                  </a:lnTo>
                  <a:cubicBezTo>
                    <a:pt x="0" y="325524"/>
                    <a:pt x="325524" y="0"/>
                    <a:pt x="727078" y="0"/>
                  </a:cubicBezTo>
                  <a:close/>
                </a:path>
              </a:pathLst>
            </a:custGeom>
            <a:solidFill>
              <a:schemeClr val="tx1">
                <a:lumMod val="65000"/>
                <a:lumOff val="3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5" name="任意多边形 4"/>
            <p:cNvSpPr/>
            <p:nvPr/>
          </p:nvSpPr>
          <p:spPr>
            <a:xfrm>
              <a:off x="3490913" y="3253136"/>
              <a:ext cx="3696212" cy="1437501"/>
            </a:xfrm>
            <a:custGeom>
              <a:avLst/>
              <a:gdLst>
                <a:gd name="connsiteX0" fmla="*/ 727078 w 4604385"/>
                <a:gd name="connsiteY0" fmla="*/ 0 h 1790700"/>
                <a:gd name="connsiteX1" fmla="*/ 4604385 w 4604385"/>
                <a:gd name="connsiteY1" fmla="*/ 0 h 1790700"/>
                <a:gd name="connsiteX2" fmla="*/ 4604385 w 4604385"/>
                <a:gd name="connsiteY2" fmla="*/ 438150 h 1790700"/>
                <a:gd name="connsiteX3" fmla="*/ 864672 w 4604385"/>
                <a:gd name="connsiteY3" fmla="*/ 438150 h 1790700"/>
                <a:gd name="connsiteX4" fmla="*/ 495300 w 4604385"/>
                <a:gd name="connsiteY4" fmla="*/ 807522 h 1790700"/>
                <a:gd name="connsiteX5" fmla="*/ 495300 w 4604385"/>
                <a:gd name="connsiteY5" fmla="*/ 983178 h 1790700"/>
                <a:gd name="connsiteX6" fmla="*/ 864672 w 4604385"/>
                <a:gd name="connsiteY6" fmla="*/ 1352550 h 1790700"/>
                <a:gd name="connsiteX7" fmla="*/ 4604385 w 4604385"/>
                <a:gd name="connsiteY7" fmla="*/ 1352550 h 1790700"/>
                <a:gd name="connsiteX8" fmla="*/ 4604385 w 4604385"/>
                <a:gd name="connsiteY8" fmla="*/ 1790700 h 1790700"/>
                <a:gd name="connsiteX9" fmla="*/ 727078 w 4604385"/>
                <a:gd name="connsiteY9" fmla="*/ 1790700 h 1790700"/>
                <a:gd name="connsiteX10" fmla="*/ 0 w 4604385"/>
                <a:gd name="connsiteY10" fmla="*/ 1063622 h 1790700"/>
                <a:gd name="connsiteX11" fmla="*/ 0 w 4604385"/>
                <a:gd name="connsiteY11" fmla="*/ 727078 h 1790700"/>
                <a:gd name="connsiteX12" fmla="*/ 727078 w 4604385"/>
                <a:gd name="connsiteY12" fmla="*/ 0 h 179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4385" h="1790700">
                  <a:moveTo>
                    <a:pt x="727078" y="0"/>
                  </a:moveTo>
                  <a:lnTo>
                    <a:pt x="4604385" y="0"/>
                  </a:lnTo>
                  <a:lnTo>
                    <a:pt x="4604385" y="438150"/>
                  </a:lnTo>
                  <a:lnTo>
                    <a:pt x="864672" y="438150"/>
                  </a:lnTo>
                  <a:cubicBezTo>
                    <a:pt x="660673" y="438150"/>
                    <a:pt x="495300" y="603523"/>
                    <a:pt x="495300" y="807522"/>
                  </a:cubicBezTo>
                  <a:lnTo>
                    <a:pt x="495300" y="983178"/>
                  </a:lnTo>
                  <a:cubicBezTo>
                    <a:pt x="495300" y="1187177"/>
                    <a:pt x="660673" y="1352550"/>
                    <a:pt x="864672" y="1352550"/>
                  </a:cubicBezTo>
                  <a:lnTo>
                    <a:pt x="4604385" y="1352550"/>
                  </a:lnTo>
                  <a:lnTo>
                    <a:pt x="4604385" y="1790700"/>
                  </a:lnTo>
                  <a:lnTo>
                    <a:pt x="727078" y="1790700"/>
                  </a:lnTo>
                  <a:cubicBezTo>
                    <a:pt x="325524" y="1790700"/>
                    <a:pt x="0" y="1465176"/>
                    <a:pt x="0" y="1063622"/>
                  </a:cubicBezTo>
                  <a:lnTo>
                    <a:pt x="0" y="727078"/>
                  </a:lnTo>
                  <a:cubicBezTo>
                    <a:pt x="0" y="325524"/>
                    <a:pt x="325524" y="0"/>
                    <a:pt x="727078" y="0"/>
                  </a:cubicBezTo>
                  <a:close/>
                </a:path>
              </a:pathLst>
            </a:custGeom>
            <a:solidFill>
              <a:srgbClr val="FE9833"/>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6" name="任意多边形 5"/>
            <p:cNvSpPr/>
            <p:nvPr/>
          </p:nvSpPr>
          <p:spPr>
            <a:xfrm flipH="1">
              <a:off x="5004876" y="4338907"/>
              <a:ext cx="3696212" cy="1437501"/>
            </a:xfrm>
            <a:custGeom>
              <a:avLst/>
              <a:gdLst>
                <a:gd name="connsiteX0" fmla="*/ 727078 w 4604385"/>
                <a:gd name="connsiteY0" fmla="*/ 0 h 1790700"/>
                <a:gd name="connsiteX1" fmla="*/ 4604385 w 4604385"/>
                <a:gd name="connsiteY1" fmla="*/ 0 h 1790700"/>
                <a:gd name="connsiteX2" fmla="*/ 4604385 w 4604385"/>
                <a:gd name="connsiteY2" fmla="*/ 438150 h 1790700"/>
                <a:gd name="connsiteX3" fmla="*/ 864672 w 4604385"/>
                <a:gd name="connsiteY3" fmla="*/ 438150 h 1790700"/>
                <a:gd name="connsiteX4" fmla="*/ 495300 w 4604385"/>
                <a:gd name="connsiteY4" fmla="*/ 807522 h 1790700"/>
                <a:gd name="connsiteX5" fmla="*/ 495300 w 4604385"/>
                <a:gd name="connsiteY5" fmla="*/ 983178 h 1790700"/>
                <a:gd name="connsiteX6" fmla="*/ 864672 w 4604385"/>
                <a:gd name="connsiteY6" fmla="*/ 1352550 h 1790700"/>
                <a:gd name="connsiteX7" fmla="*/ 4604385 w 4604385"/>
                <a:gd name="connsiteY7" fmla="*/ 1352550 h 1790700"/>
                <a:gd name="connsiteX8" fmla="*/ 4604385 w 4604385"/>
                <a:gd name="connsiteY8" fmla="*/ 1790700 h 1790700"/>
                <a:gd name="connsiteX9" fmla="*/ 727078 w 4604385"/>
                <a:gd name="connsiteY9" fmla="*/ 1790700 h 1790700"/>
                <a:gd name="connsiteX10" fmla="*/ 0 w 4604385"/>
                <a:gd name="connsiteY10" fmla="*/ 1063622 h 1790700"/>
                <a:gd name="connsiteX11" fmla="*/ 0 w 4604385"/>
                <a:gd name="connsiteY11" fmla="*/ 727078 h 1790700"/>
                <a:gd name="connsiteX12" fmla="*/ 727078 w 4604385"/>
                <a:gd name="connsiteY12" fmla="*/ 0 h 179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4385" h="1790700">
                  <a:moveTo>
                    <a:pt x="727078" y="0"/>
                  </a:moveTo>
                  <a:lnTo>
                    <a:pt x="4604385" y="0"/>
                  </a:lnTo>
                  <a:lnTo>
                    <a:pt x="4604385" y="438150"/>
                  </a:lnTo>
                  <a:lnTo>
                    <a:pt x="864672" y="438150"/>
                  </a:lnTo>
                  <a:cubicBezTo>
                    <a:pt x="660673" y="438150"/>
                    <a:pt x="495300" y="603523"/>
                    <a:pt x="495300" y="807522"/>
                  </a:cubicBezTo>
                  <a:lnTo>
                    <a:pt x="495300" y="983178"/>
                  </a:lnTo>
                  <a:cubicBezTo>
                    <a:pt x="495300" y="1187177"/>
                    <a:pt x="660673" y="1352550"/>
                    <a:pt x="864672" y="1352550"/>
                  </a:cubicBezTo>
                  <a:lnTo>
                    <a:pt x="4604385" y="1352550"/>
                  </a:lnTo>
                  <a:lnTo>
                    <a:pt x="4604385" y="1790700"/>
                  </a:lnTo>
                  <a:lnTo>
                    <a:pt x="727078" y="1790700"/>
                  </a:lnTo>
                  <a:cubicBezTo>
                    <a:pt x="325524" y="1790700"/>
                    <a:pt x="0" y="1465176"/>
                    <a:pt x="0" y="1063622"/>
                  </a:cubicBezTo>
                  <a:lnTo>
                    <a:pt x="0" y="727078"/>
                  </a:lnTo>
                  <a:cubicBezTo>
                    <a:pt x="0" y="325524"/>
                    <a:pt x="325524" y="0"/>
                    <a:pt x="727078" y="0"/>
                  </a:cubicBezTo>
                  <a:close/>
                </a:path>
              </a:pathLst>
            </a:cu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7" name="矩形 6"/>
            <p:cNvSpPr/>
            <p:nvPr/>
          </p:nvSpPr>
          <p:spPr>
            <a:xfrm>
              <a:off x="1" y="5424679"/>
              <a:ext cx="5467350" cy="351729"/>
            </a:xfrm>
            <a:prstGeom prst="rect">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8" name="矩形 7"/>
            <p:cNvSpPr/>
            <p:nvPr/>
          </p:nvSpPr>
          <p:spPr>
            <a:xfrm>
              <a:off x="7115175" y="1081592"/>
              <a:ext cx="3073400" cy="351729"/>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9" name="等腰三角形 8"/>
            <p:cNvSpPr/>
            <p:nvPr/>
          </p:nvSpPr>
          <p:spPr>
            <a:xfrm rot="5400000">
              <a:off x="9769147" y="1045371"/>
              <a:ext cx="838857" cy="461306"/>
            </a:xfrm>
            <a:prstGeom prst="triangle">
              <a:avLst/>
            </a:prstGeom>
            <a:solidFill>
              <a:schemeClr val="accent1"/>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0" name="等腰三角形 9"/>
            <p:cNvSpPr/>
            <p:nvPr/>
          </p:nvSpPr>
          <p:spPr>
            <a:xfrm rot="5400000" flipH="1" flipV="1">
              <a:off x="4585448" y="2131223"/>
              <a:ext cx="838857" cy="461306"/>
            </a:xfrm>
            <a:prstGeom prst="triangle">
              <a:avLst/>
            </a:prstGeom>
            <a:solidFill>
              <a:srgbClr val="4A4F4F"/>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1" name="等腰三角形 10"/>
            <p:cNvSpPr/>
            <p:nvPr/>
          </p:nvSpPr>
          <p:spPr>
            <a:xfrm rot="5400000">
              <a:off x="6926400" y="3198347"/>
              <a:ext cx="838857" cy="461306"/>
            </a:xfrm>
            <a:prstGeom prst="triangle">
              <a:avLst/>
            </a:prstGeom>
            <a:solidFill>
              <a:srgbClr val="FE9833"/>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2" name="等腰三角形 11"/>
            <p:cNvSpPr/>
            <p:nvPr/>
          </p:nvSpPr>
          <p:spPr>
            <a:xfrm rot="5400000" flipH="1" flipV="1">
              <a:off x="4585449" y="4284117"/>
              <a:ext cx="838857" cy="461306"/>
            </a:xfrm>
            <a:prstGeom prst="triangle">
              <a:avLst/>
            </a:prstGeom>
            <a:solidFill>
              <a:schemeClr val="accent6"/>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13" name="组合 12"/>
            <p:cNvGrpSpPr/>
            <p:nvPr/>
          </p:nvGrpSpPr>
          <p:grpSpPr>
            <a:xfrm>
              <a:off x="283433" y="1369703"/>
              <a:ext cx="3030292" cy="1166092"/>
              <a:chOff x="945840" y="3430058"/>
              <a:chExt cx="3030292" cy="1166092"/>
            </a:xfrm>
          </p:grpSpPr>
          <p:sp>
            <p:nvSpPr>
              <p:cNvPr id="27" name="文本框 26"/>
              <p:cNvSpPr txBox="1"/>
              <p:nvPr/>
            </p:nvSpPr>
            <p:spPr>
              <a:xfrm>
                <a:off x="945840" y="3737823"/>
                <a:ext cx="3030292" cy="858327"/>
              </a:xfrm>
              <a:prstGeom prst="rect">
                <a:avLst/>
              </a:prstGeom>
              <a:noFill/>
            </p:spPr>
            <p:txBody>
              <a:bodyPr wrap="square" lIns="72000" tIns="0" rIns="72000" bIns="0" anchor="ctr" anchorCtr="0">
                <a:normAutofit/>
              </a:bodyPr>
              <a:lstStyle/>
              <a:p>
                <a:pPr algn="r" defTabSz="914378">
                  <a:lnSpc>
                    <a:spcPct val="120000"/>
                  </a:lnSpc>
                  <a:defRPr/>
                </a:pPr>
                <a:r>
                  <a:rPr lang="zh-CN" altLang="en-US" sz="1050">
                    <a:cs typeface="+mn-ea"/>
                    <a:sym typeface="+mn-lt"/>
                  </a:rPr>
                  <a:t>此部分内容作为文字排版占位显示</a:t>
                </a:r>
                <a:br>
                  <a:rPr lang="zh-CN" altLang="en-US" sz="1050">
                    <a:cs typeface="+mn-ea"/>
                    <a:sym typeface="+mn-lt"/>
                  </a:rPr>
                </a:br>
                <a:r>
                  <a:rPr lang="zh-CN" altLang="en-US" sz="1050">
                    <a:cs typeface="+mn-ea"/>
                    <a:sym typeface="+mn-lt"/>
                  </a:rPr>
                  <a:t>（建议使用主题字体）</a:t>
                </a:r>
              </a:p>
            </p:txBody>
          </p:sp>
          <p:sp>
            <p:nvSpPr>
              <p:cNvPr id="28" name="矩形 27"/>
              <p:cNvSpPr/>
              <p:nvPr/>
            </p:nvSpPr>
            <p:spPr>
              <a:xfrm>
                <a:off x="1518803" y="3430058"/>
                <a:ext cx="2457329" cy="246221"/>
              </a:xfrm>
              <a:prstGeom prst="rect">
                <a:avLst/>
              </a:prstGeom>
            </p:spPr>
            <p:txBody>
              <a:bodyPr wrap="none" lIns="72000" tIns="0" rIns="72000" bIns="0">
                <a:normAutofit fontScale="85000" lnSpcReduction="20000"/>
              </a:bodyPr>
              <a:lstStyle/>
              <a:p>
                <a:pPr lvl="0" algn="r" defTabSz="914378">
                  <a:defRPr/>
                </a:pPr>
                <a:r>
                  <a:rPr lang="zh-CN" altLang="en-US" b="1" dirty="0">
                    <a:solidFill>
                      <a:srgbClr val="4A4F4F"/>
                    </a:solidFill>
                    <a:cs typeface="+mn-ea"/>
                    <a:sym typeface="+mn-lt"/>
                  </a:rPr>
                  <a:t>标题文本预设</a:t>
                </a:r>
              </a:p>
            </p:txBody>
          </p:sp>
        </p:grpSp>
        <p:grpSp>
          <p:nvGrpSpPr>
            <p:cNvPr id="14" name="组合 13"/>
            <p:cNvGrpSpPr/>
            <p:nvPr/>
          </p:nvGrpSpPr>
          <p:grpSpPr>
            <a:xfrm>
              <a:off x="8906442" y="2486436"/>
              <a:ext cx="3147200" cy="1117640"/>
              <a:chOff x="8268607" y="3017352"/>
              <a:chExt cx="3147200" cy="1117640"/>
            </a:xfrm>
          </p:grpSpPr>
          <p:sp>
            <p:nvSpPr>
              <p:cNvPr id="25" name="文本框 24"/>
              <p:cNvSpPr txBox="1"/>
              <p:nvPr/>
            </p:nvSpPr>
            <p:spPr>
              <a:xfrm>
                <a:off x="8268607" y="3325117"/>
                <a:ext cx="3147200" cy="809875"/>
              </a:xfrm>
              <a:prstGeom prst="rect">
                <a:avLst/>
              </a:prstGeom>
              <a:noFill/>
            </p:spPr>
            <p:txBody>
              <a:bodyPr wrap="square" lIns="72000" tIns="0" rIns="72000" bIns="0" anchor="ctr" anchorCtr="0">
                <a:normAutofit/>
              </a:bodyPr>
              <a:lstStyle/>
              <a:p>
                <a:pPr defTabSz="914378">
                  <a:lnSpc>
                    <a:spcPct val="120000"/>
                  </a:lnSpc>
                  <a:defRPr/>
                </a:pPr>
                <a:r>
                  <a:rPr lang="en" altLang="zh-CN" sz="1050" b="0" i="0" u="none" strike="noStrike" dirty="0">
                    <a:solidFill>
                      <a:srgbClr val="101214"/>
                    </a:solidFill>
                    <a:effectLst/>
                    <a:latin typeface="PingFang SC" panose="020B0400000000000000" pitchFamily="34" charset="-122"/>
                    <a:ea typeface="PingFang SC" panose="020B0400000000000000" pitchFamily="34" charset="-122"/>
                  </a:rPr>
                  <a:t>use the Directions API for server-side requests</a:t>
                </a:r>
                <a:endParaRPr lang="zh-CN" altLang="en-US" sz="1050" dirty="0">
                  <a:cs typeface="+mn-ea"/>
                  <a:sym typeface="+mn-lt"/>
                </a:endParaRPr>
              </a:p>
            </p:txBody>
          </p:sp>
          <p:sp>
            <p:nvSpPr>
              <p:cNvPr id="26" name="矩形 25"/>
              <p:cNvSpPr/>
              <p:nvPr/>
            </p:nvSpPr>
            <p:spPr>
              <a:xfrm>
                <a:off x="8268607" y="3017352"/>
                <a:ext cx="2457329" cy="246221"/>
              </a:xfrm>
              <a:prstGeom prst="rect">
                <a:avLst/>
              </a:prstGeom>
            </p:spPr>
            <p:txBody>
              <a:bodyPr wrap="none" lIns="72000" tIns="0" rIns="72000" bIns="0">
                <a:normAutofit fontScale="85000" lnSpcReduction="20000"/>
              </a:bodyPr>
              <a:lstStyle/>
              <a:p>
                <a:pPr lvl="0" defTabSz="914378">
                  <a:defRPr/>
                </a:pPr>
                <a:r>
                  <a:rPr lang="en-US" altLang="zh-CN" b="1" dirty="0">
                    <a:solidFill>
                      <a:srgbClr val="595959"/>
                    </a:solidFill>
                    <a:cs typeface="+mn-ea"/>
                    <a:sym typeface="+mn-lt"/>
                  </a:rPr>
                  <a:t>Route Distance</a:t>
                </a:r>
                <a:endParaRPr lang="zh-CN" altLang="en-US" b="1" dirty="0">
                  <a:solidFill>
                    <a:srgbClr val="595959"/>
                  </a:solidFill>
                  <a:cs typeface="+mn-ea"/>
                  <a:sym typeface="+mn-lt"/>
                </a:endParaRPr>
              </a:p>
            </p:txBody>
          </p:sp>
        </p:grpSp>
        <p:grpSp>
          <p:nvGrpSpPr>
            <p:cNvPr id="15" name="组合 14"/>
            <p:cNvGrpSpPr/>
            <p:nvPr/>
          </p:nvGrpSpPr>
          <p:grpSpPr>
            <a:xfrm>
              <a:off x="283433" y="3524546"/>
              <a:ext cx="3030292" cy="1166092"/>
              <a:chOff x="945840" y="3430058"/>
              <a:chExt cx="3030292" cy="1166092"/>
            </a:xfrm>
          </p:grpSpPr>
          <p:sp>
            <p:nvSpPr>
              <p:cNvPr id="23" name="文本框 22"/>
              <p:cNvSpPr txBox="1"/>
              <p:nvPr/>
            </p:nvSpPr>
            <p:spPr>
              <a:xfrm>
                <a:off x="945840" y="3737823"/>
                <a:ext cx="3030292" cy="858327"/>
              </a:xfrm>
              <a:prstGeom prst="rect">
                <a:avLst/>
              </a:prstGeom>
              <a:noFill/>
            </p:spPr>
            <p:txBody>
              <a:bodyPr wrap="square" lIns="72000" tIns="0" rIns="72000" bIns="0" anchor="ctr" anchorCtr="0">
                <a:normAutofit/>
              </a:bodyPr>
              <a:lstStyle/>
              <a:p>
                <a:pPr algn="r" defTabSz="914378">
                  <a:lnSpc>
                    <a:spcPct val="120000"/>
                  </a:lnSpc>
                  <a:defRPr/>
                </a:pPr>
                <a:r>
                  <a:rPr lang="en" altLang="zh-CN" sz="1050" b="0" i="0" u="none" strike="noStrike" dirty="0">
                    <a:solidFill>
                      <a:srgbClr val="101214"/>
                    </a:solidFill>
                    <a:effectLst/>
                    <a:latin typeface="PingFang SC" panose="020B0400000000000000" pitchFamily="34" charset="-122"/>
                    <a:ea typeface="PingFang SC" panose="020B0400000000000000" pitchFamily="34" charset="-122"/>
                  </a:rPr>
                  <a:t>Calculate the straight line distance from latitude and longitude</a:t>
                </a:r>
                <a:endParaRPr lang="zh-CN" altLang="en-US" sz="1050" dirty="0">
                  <a:solidFill>
                    <a:srgbClr val="FE9833"/>
                  </a:solidFill>
                  <a:cs typeface="+mn-ea"/>
                  <a:sym typeface="+mn-lt"/>
                </a:endParaRPr>
              </a:p>
            </p:txBody>
          </p:sp>
          <p:sp>
            <p:nvSpPr>
              <p:cNvPr id="24" name="矩形 23"/>
              <p:cNvSpPr/>
              <p:nvPr/>
            </p:nvSpPr>
            <p:spPr>
              <a:xfrm>
                <a:off x="1518803" y="3430058"/>
                <a:ext cx="2457329" cy="246221"/>
              </a:xfrm>
              <a:prstGeom prst="rect">
                <a:avLst/>
              </a:prstGeom>
            </p:spPr>
            <p:txBody>
              <a:bodyPr wrap="none" lIns="72000" tIns="0" rIns="72000" bIns="0">
                <a:normAutofit fontScale="85000" lnSpcReduction="20000"/>
              </a:bodyPr>
              <a:lstStyle/>
              <a:p>
                <a:pPr lvl="0" algn="r" defTabSz="914378">
                  <a:defRPr/>
                </a:pPr>
                <a:r>
                  <a:rPr lang="en-US" altLang="zh-CN" b="1" dirty="0">
                    <a:solidFill>
                      <a:srgbClr val="FE9833"/>
                    </a:solidFill>
                    <a:cs typeface="+mn-ea"/>
                    <a:sym typeface="+mn-lt"/>
                  </a:rPr>
                  <a:t>Straight Line Distance</a:t>
                </a:r>
                <a:endParaRPr lang="zh-CN" altLang="en-US" b="1" dirty="0">
                  <a:solidFill>
                    <a:srgbClr val="FE9833"/>
                  </a:solidFill>
                  <a:cs typeface="+mn-ea"/>
                  <a:sym typeface="+mn-lt"/>
                </a:endParaRPr>
              </a:p>
            </p:txBody>
          </p:sp>
        </p:grpSp>
        <p:grpSp>
          <p:nvGrpSpPr>
            <p:cNvPr id="16" name="组合 15"/>
            <p:cNvGrpSpPr/>
            <p:nvPr/>
          </p:nvGrpSpPr>
          <p:grpSpPr>
            <a:xfrm>
              <a:off x="8906442" y="4641279"/>
              <a:ext cx="3147201" cy="1117640"/>
              <a:chOff x="8268607" y="3017352"/>
              <a:chExt cx="3147201" cy="1117640"/>
            </a:xfrm>
          </p:grpSpPr>
          <p:sp>
            <p:nvSpPr>
              <p:cNvPr id="21" name="文本框 20"/>
              <p:cNvSpPr txBox="1"/>
              <p:nvPr/>
            </p:nvSpPr>
            <p:spPr>
              <a:xfrm>
                <a:off x="8268607" y="3325117"/>
                <a:ext cx="3147201" cy="809875"/>
              </a:xfrm>
              <a:prstGeom prst="rect">
                <a:avLst/>
              </a:prstGeom>
              <a:noFill/>
            </p:spPr>
            <p:txBody>
              <a:bodyPr wrap="square" lIns="72000" tIns="0" rIns="72000" bIns="0" anchor="ctr" anchorCtr="0">
                <a:normAutofit/>
              </a:bodyPr>
              <a:lstStyle/>
              <a:p>
                <a:pPr defTabSz="914378">
                  <a:lnSpc>
                    <a:spcPct val="120000"/>
                  </a:lnSpc>
                  <a:defRPr/>
                </a:pPr>
                <a:r>
                  <a:rPr lang="zh-CN" altLang="en-US" sz="1050" dirty="0">
                    <a:cs typeface="+mn-ea"/>
                    <a:sym typeface="+mn-lt"/>
                  </a:rPr>
                  <a:t>此部分内容作为文字排版占位显示</a:t>
                </a:r>
                <a:br>
                  <a:rPr lang="zh-CN" altLang="en-US" sz="1050" dirty="0">
                    <a:cs typeface="+mn-ea"/>
                    <a:sym typeface="+mn-lt"/>
                  </a:rPr>
                </a:br>
                <a:r>
                  <a:rPr lang="zh-CN" altLang="en-US" sz="1050" dirty="0">
                    <a:cs typeface="+mn-ea"/>
                    <a:sym typeface="+mn-lt"/>
                  </a:rPr>
                  <a:t>（建议使用主题字体）</a:t>
                </a:r>
              </a:p>
            </p:txBody>
          </p:sp>
          <p:sp>
            <p:nvSpPr>
              <p:cNvPr id="22" name="矩形 21"/>
              <p:cNvSpPr/>
              <p:nvPr/>
            </p:nvSpPr>
            <p:spPr>
              <a:xfrm>
                <a:off x="8268607" y="3017352"/>
                <a:ext cx="2457329" cy="246221"/>
              </a:xfrm>
              <a:prstGeom prst="rect">
                <a:avLst/>
              </a:prstGeom>
            </p:spPr>
            <p:txBody>
              <a:bodyPr wrap="none" lIns="72000" tIns="0" rIns="72000" bIns="0">
                <a:normAutofit fontScale="85000" lnSpcReduction="20000"/>
              </a:bodyPr>
              <a:lstStyle/>
              <a:p>
                <a:pPr lvl="0" defTabSz="914378">
                  <a:defRPr/>
                </a:pPr>
                <a:r>
                  <a:rPr lang="en-US" altLang="zh-CN" b="1" dirty="0">
                    <a:solidFill>
                      <a:schemeClr val="accent6"/>
                    </a:solidFill>
                    <a:cs typeface="+mn-ea"/>
                    <a:sym typeface="+mn-lt"/>
                  </a:rPr>
                  <a:t>Google API </a:t>
                </a:r>
                <a:endParaRPr lang="zh-CN" altLang="en-US" b="1" dirty="0">
                  <a:solidFill>
                    <a:schemeClr val="accent6"/>
                  </a:solidFill>
                  <a:cs typeface="+mn-ea"/>
                  <a:sym typeface="+mn-lt"/>
                </a:endParaRPr>
              </a:p>
            </p:txBody>
          </p:sp>
        </p:grpSp>
        <p:grpSp>
          <p:nvGrpSpPr>
            <p:cNvPr id="17" name="组合 16"/>
            <p:cNvGrpSpPr/>
            <p:nvPr/>
          </p:nvGrpSpPr>
          <p:grpSpPr>
            <a:xfrm>
              <a:off x="7965417" y="838027"/>
              <a:ext cx="838858" cy="838858"/>
              <a:chOff x="7965417" y="838027"/>
              <a:chExt cx="838858" cy="838858"/>
            </a:xfrm>
          </p:grpSpPr>
          <p:sp>
            <p:nvSpPr>
              <p:cNvPr id="18" name="椭圆 17"/>
              <p:cNvSpPr/>
              <p:nvPr/>
            </p:nvSpPr>
            <p:spPr>
              <a:xfrm>
                <a:off x="7965417" y="838027"/>
                <a:ext cx="838858" cy="838858"/>
              </a:xfrm>
              <a:prstGeom prst="ellipse">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9" name="椭圆 18"/>
              <p:cNvSpPr/>
              <p:nvPr/>
            </p:nvSpPr>
            <p:spPr>
              <a:xfrm>
                <a:off x="8067502" y="940112"/>
                <a:ext cx="634688" cy="634688"/>
              </a:xfrm>
              <a:prstGeom prst="ellipse">
                <a:avLst/>
              </a:prstGeom>
              <a:solidFill>
                <a:schemeClr val="bg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0" name="任意多边形 19"/>
              <p:cNvSpPr/>
              <p:nvPr/>
            </p:nvSpPr>
            <p:spPr bwMode="auto">
              <a:xfrm>
                <a:off x="8185673" y="1081592"/>
                <a:ext cx="427937" cy="351729"/>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accent1"/>
              </a:solidFill>
              <a:ln>
                <a:noFill/>
              </a:ln>
            </p:spPr>
            <p:txBody>
              <a:bodyPr anchor="ctr"/>
              <a:lstStyle/>
              <a:p>
                <a:pPr algn="ctr"/>
                <a:endParaRPr>
                  <a:cs typeface="+mn-ea"/>
                  <a:sym typeface="+mn-lt"/>
                </a:endParaRPr>
              </a:p>
            </p:txBody>
          </p:sp>
        </p:grpSp>
      </p:grpSp>
      <p:grpSp>
        <p:nvGrpSpPr>
          <p:cNvPr id="31" name="组合 30">
            <a:extLst>
              <a:ext uri="{FF2B5EF4-FFF2-40B4-BE49-F238E27FC236}">
                <a16:creationId xmlns:a16="http://schemas.microsoft.com/office/drawing/2014/main" id="{1D92EE1B-6CBF-4BB1-ABBC-E377CD88FA52}"/>
              </a:ext>
            </a:extLst>
          </p:cNvPr>
          <p:cNvGrpSpPr/>
          <p:nvPr/>
        </p:nvGrpSpPr>
        <p:grpSpPr>
          <a:xfrm>
            <a:off x="431481" y="2"/>
            <a:ext cx="3694212" cy="613756"/>
            <a:chOff x="431481" y="2"/>
            <a:chExt cx="3694212" cy="613756"/>
          </a:xfrm>
        </p:grpSpPr>
        <p:sp>
          <p:nvSpPr>
            <p:cNvPr id="29" name="矩形 28">
              <a:extLst>
                <a:ext uri="{FF2B5EF4-FFF2-40B4-BE49-F238E27FC236}">
                  <a16:creationId xmlns:a16="http://schemas.microsoft.com/office/drawing/2014/main" id="{FE78FA48-A76C-4787-8282-95489B38BEA1}"/>
                </a:ext>
              </a:extLst>
            </p:cNvPr>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文本框 29">
              <a:extLst>
                <a:ext uri="{FF2B5EF4-FFF2-40B4-BE49-F238E27FC236}">
                  <a16:creationId xmlns:a16="http://schemas.microsoft.com/office/drawing/2014/main" id="{3DEE7C43-C954-46B9-90C8-C4732F44AF4F}"/>
                </a:ext>
              </a:extLst>
            </p:cNvPr>
            <p:cNvSpPr txBox="1"/>
            <p:nvPr/>
          </p:nvSpPr>
          <p:spPr>
            <a:xfrm>
              <a:off x="777221" y="76047"/>
              <a:ext cx="3348472" cy="523220"/>
            </a:xfrm>
            <a:prstGeom prst="rect">
              <a:avLst/>
            </a:prstGeom>
            <a:noFill/>
          </p:spPr>
          <p:txBody>
            <a:bodyPr wrap="square" rtlCol="0">
              <a:spAutoFit/>
            </a:bodyPr>
            <a:lstStyle/>
            <a:p>
              <a:r>
                <a:rPr lang="en-US" altLang="zh-CN" sz="2800" dirty="0">
                  <a:solidFill>
                    <a:srgbClr val="3B3C3E"/>
                  </a:solidFill>
                  <a:cs typeface="+mn-ea"/>
                  <a:sym typeface="+mn-lt"/>
                </a:rPr>
                <a:t>API Find Distance</a:t>
              </a:r>
              <a:endParaRPr lang="zh-CN" altLang="en-US" sz="2800" dirty="0">
                <a:solidFill>
                  <a:srgbClr val="3B3C3E"/>
                </a:solidFill>
                <a:cs typeface="+mn-ea"/>
                <a:sym typeface="+mn-lt"/>
              </a:endParaRPr>
            </a:p>
          </p:txBody>
        </p:sp>
      </p:grpSp>
    </p:spTree>
    <p:extLst>
      <p:ext uri="{BB962C8B-B14F-4D97-AF65-F5344CB8AC3E}">
        <p14:creationId xmlns:p14="http://schemas.microsoft.com/office/powerpoint/2010/main" val="251202818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p:transition spd="med"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a:extLst>
              <a:ext uri="{FF2B5EF4-FFF2-40B4-BE49-F238E27FC236}">
                <a16:creationId xmlns:a16="http://schemas.microsoft.com/office/drawing/2014/main" id="{1D92EE1B-6CBF-4BB1-ABBC-E377CD88FA52}"/>
              </a:ext>
            </a:extLst>
          </p:cNvPr>
          <p:cNvGrpSpPr/>
          <p:nvPr/>
        </p:nvGrpSpPr>
        <p:grpSpPr>
          <a:xfrm>
            <a:off x="431481" y="2"/>
            <a:ext cx="3694212" cy="613756"/>
            <a:chOff x="431481" y="2"/>
            <a:chExt cx="3694212" cy="613756"/>
          </a:xfrm>
        </p:grpSpPr>
        <p:sp>
          <p:nvSpPr>
            <p:cNvPr id="29" name="矩形 28">
              <a:extLst>
                <a:ext uri="{FF2B5EF4-FFF2-40B4-BE49-F238E27FC236}">
                  <a16:creationId xmlns:a16="http://schemas.microsoft.com/office/drawing/2014/main" id="{FE78FA48-A76C-4787-8282-95489B38BEA1}"/>
                </a:ext>
              </a:extLst>
            </p:cNvPr>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文本框 29">
              <a:extLst>
                <a:ext uri="{FF2B5EF4-FFF2-40B4-BE49-F238E27FC236}">
                  <a16:creationId xmlns:a16="http://schemas.microsoft.com/office/drawing/2014/main" id="{3DEE7C43-C954-46B9-90C8-C4732F44AF4F}"/>
                </a:ext>
              </a:extLst>
            </p:cNvPr>
            <p:cNvSpPr txBox="1"/>
            <p:nvPr/>
          </p:nvSpPr>
          <p:spPr>
            <a:xfrm>
              <a:off x="777221" y="76047"/>
              <a:ext cx="3348472" cy="523220"/>
            </a:xfrm>
            <a:prstGeom prst="rect">
              <a:avLst/>
            </a:prstGeom>
            <a:noFill/>
          </p:spPr>
          <p:txBody>
            <a:bodyPr wrap="square" rtlCol="0">
              <a:spAutoFit/>
            </a:bodyPr>
            <a:lstStyle/>
            <a:p>
              <a:r>
                <a:rPr lang="en-US" altLang="zh-CN" sz="2800" dirty="0">
                  <a:solidFill>
                    <a:srgbClr val="3B3C3E"/>
                  </a:solidFill>
                  <a:cs typeface="+mn-ea"/>
                  <a:sym typeface="+mn-lt"/>
                </a:rPr>
                <a:t>Geo Analysis</a:t>
              </a:r>
              <a:endParaRPr lang="zh-CN" altLang="en-US" sz="2800" dirty="0">
                <a:solidFill>
                  <a:srgbClr val="3B3C3E"/>
                </a:solidFill>
                <a:cs typeface="+mn-ea"/>
                <a:sym typeface="+mn-lt"/>
              </a:endParaRPr>
            </a:p>
          </p:txBody>
        </p:sp>
      </p:grpSp>
      <p:sp>
        <p:nvSpPr>
          <p:cNvPr id="2" name="矩形 1">
            <a:extLst>
              <a:ext uri="{FF2B5EF4-FFF2-40B4-BE49-F238E27FC236}">
                <a16:creationId xmlns:a16="http://schemas.microsoft.com/office/drawing/2014/main" id="{A5FE8492-FE64-CB2B-8A80-B121AE2FF6C5}"/>
              </a:ext>
            </a:extLst>
          </p:cNvPr>
          <p:cNvSpPr/>
          <p:nvPr/>
        </p:nvSpPr>
        <p:spPr>
          <a:xfrm>
            <a:off x="2078771" y="2365928"/>
            <a:ext cx="1909254" cy="191305"/>
          </a:xfrm>
          <a:prstGeom prst="rect">
            <a:avLst/>
          </a:prstGeom>
        </p:spPr>
        <p:txBody>
          <a:bodyPr wrap="none" lIns="72000" tIns="0" rIns="72000" bIns="0">
            <a:normAutofit fontScale="85000" lnSpcReduction="20000"/>
          </a:bodyPr>
          <a:lstStyle/>
          <a:p>
            <a:pPr lvl="0" algn="r" defTabSz="914378">
              <a:defRPr/>
            </a:pPr>
            <a:endParaRPr lang="zh-CN" altLang="en-US" b="1" dirty="0">
              <a:solidFill>
                <a:srgbClr val="4A4F4F"/>
              </a:solidFill>
              <a:cs typeface="+mn-ea"/>
              <a:sym typeface="+mn-lt"/>
            </a:endParaRPr>
          </a:p>
        </p:txBody>
      </p:sp>
      <p:pic>
        <p:nvPicPr>
          <p:cNvPr id="3" name="10月4日.mp4" descr="10月4日.mp4">
            <a:hlinkClick r:id="" action="ppaction://media"/>
            <a:extLst>
              <a:ext uri="{FF2B5EF4-FFF2-40B4-BE49-F238E27FC236}">
                <a16:creationId xmlns:a16="http://schemas.microsoft.com/office/drawing/2014/main" id="{D03C3E54-E6D9-F405-36D5-7AF799D96384}"/>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1896094" y="804059"/>
            <a:ext cx="8399812" cy="5249882"/>
          </a:xfrm>
          <a:prstGeom prst="rect">
            <a:avLst/>
          </a:prstGeom>
        </p:spPr>
      </p:pic>
    </p:spTree>
    <p:extLst>
      <p:ext uri="{BB962C8B-B14F-4D97-AF65-F5344CB8AC3E}">
        <p14:creationId xmlns:p14="http://schemas.microsoft.com/office/powerpoint/2010/main" val="3144740731"/>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3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818517" y="1882667"/>
            <a:ext cx="10685815" cy="3206943"/>
            <a:chOff x="818517" y="1882667"/>
            <a:chExt cx="10685815" cy="3206943"/>
          </a:xfrm>
        </p:grpSpPr>
        <p:grpSp>
          <p:nvGrpSpPr>
            <p:cNvPr id="3" name="组合 2"/>
            <p:cNvGrpSpPr/>
            <p:nvPr/>
          </p:nvGrpSpPr>
          <p:grpSpPr>
            <a:xfrm>
              <a:off x="3890061" y="1882667"/>
              <a:ext cx="1893873" cy="1895504"/>
              <a:chOff x="3859987" y="1882666"/>
              <a:chExt cx="1893873" cy="1895504"/>
            </a:xfrm>
            <a:solidFill>
              <a:schemeClr val="accent3">
                <a:alpha val="41000"/>
              </a:schemeClr>
            </a:solidFill>
          </p:grpSpPr>
          <p:sp>
            <p:nvSpPr>
              <p:cNvPr id="31" name="椭圆 30"/>
              <p:cNvSpPr/>
              <p:nvPr/>
            </p:nvSpPr>
            <p:spPr>
              <a:xfrm>
                <a:off x="4066261" y="1965197"/>
                <a:ext cx="1523869" cy="1523869"/>
              </a:xfrm>
              <a:prstGeom prst="ellipse">
                <a:avLst/>
              </a:prstGeom>
              <a:solidFill>
                <a:schemeClr val="accent3">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2" name="椭圆 31"/>
              <p:cNvSpPr/>
              <p:nvPr/>
            </p:nvSpPr>
            <p:spPr>
              <a:xfrm>
                <a:off x="4716136" y="1882666"/>
                <a:ext cx="922997" cy="92299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3" name="椭圆 32"/>
              <p:cNvSpPr/>
              <p:nvPr/>
            </p:nvSpPr>
            <p:spPr>
              <a:xfrm>
                <a:off x="3859987" y="2649356"/>
                <a:ext cx="1128814" cy="11288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4" name="椭圆 33"/>
              <p:cNvSpPr/>
              <p:nvPr/>
            </p:nvSpPr>
            <p:spPr>
              <a:xfrm>
                <a:off x="5166081" y="3008397"/>
                <a:ext cx="587779" cy="5877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grpSp>
          <p:nvGrpSpPr>
            <p:cNvPr id="4" name="组合 3"/>
            <p:cNvGrpSpPr/>
            <p:nvPr/>
          </p:nvGrpSpPr>
          <p:grpSpPr>
            <a:xfrm>
              <a:off x="6383698" y="1882667"/>
              <a:ext cx="1893873" cy="1895504"/>
              <a:chOff x="3859987" y="1882666"/>
              <a:chExt cx="1893873" cy="1895504"/>
            </a:xfrm>
            <a:solidFill>
              <a:schemeClr val="accent4">
                <a:alpha val="41000"/>
              </a:schemeClr>
            </a:solidFill>
          </p:grpSpPr>
          <p:sp>
            <p:nvSpPr>
              <p:cNvPr id="27" name="椭圆 26"/>
              <p:cNvSpPr/>
              <p:nvPr/>
            </p:nvSpPr>
            <p:spPr>
              <a:xfrm>
                <a:off x="4066261" y="1965197"/>
                <a:ext cx="1523869" cy="1523869"/>
              </a:xfrm>
              <a:prstGeom prst="ellipse">
                <a:avLst/>
              </a:prstGeom>
              <a:solidFill>
                <a:schemeClr val="accent4">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8" name="椭圆 27"/>
              <p:cNvSpPr/>
              <p:nvPr/>
            </p:nvSpPr>
            <p:spPr>
              <a:xfrm>
                <a:off x="4716136" y="1882666"/>
                <a:ext cx="922997" cy="92299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9" name="椭圆 28"/>
              <p:cNvSpPr/>
              <p:nvPr/>
            </p:nvSpPr>
            <p:spPr>
              <a:xfrm>
                <a:off x="3859987" y="2649356"/>
                <a:ext cx="1128814" cy="11288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0" name="椭圆 29"/>
              <p:cNvSpPr/>
              <p:nvPr/>
            </p:nvSpPr>
            <p:spPr>
              <a:xfrm>
                <a:off x="5166081" y="3008397"/>
                <a:ext cx="587779" cy="5877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grpSp>
          <p:nvGrpSpPr>
            <p:cNvPr id="5" name="组合 4"/>
            <p:cNvGrpSpPr/>
            <p:nvPr/>
          </p:nvGrpSpPr>
          <p:grpSpPr>
            <a:xfrm>
              <a:off x="9215940" y="1882667"/>
              <a:ext cx="1893873" cy="1895504"/>
              <a:chOff x="3859987" y="1882666"/>
              <a:chExt cx="1893873" cy="1895504"/>
            </a:xfrm>
            <a:solidFill>
              <a:schemeClr val="accent5">
                <a:alpha val="41000"/>
              </a:schemeClr>
            </a:solidFill>
          </p:grpSpPr>
          <p:sp>
            <p:nvSpPr>
              <p:cNvPr id="23" name="椭圆 22"/>
              <p:cNvSpPr/>
              <p:nvPr/>
            </p:nvSpPr>
            <p:spPr>
              <a:xfrm>
                <a:off x="4066261" y="1965197"/>
                <a:ext cx="1523869" cy="1523869"/>
              </a:xfrm>
              <a:prstGeom prst="ellipse">
                <a:avLst/>
              </a:prstGeom>
              <a:solidFill>
                <a:schemeClr val="accent5">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4" name="椭圆 23"/>
              <p:cNvSpPr/>
              <p:nvPr/>
            </p:nvSpPr>
            <p:spPr>
              <a:xfrm>
                <a:off x="4716136" y="1882666"/>
                <a:ext cx="922997" cy="92299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5" name="椭圆 24"/>
              <p:cNvSpPr/>
              <p:nvPr/>
            </p:nvSpPr>
            <p:spPr>
              <a:xfrm>
                <a:off x="3859987" y="2649356"/>
                <a:ext cx="1128814" cy="112881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6" name="椭圆 25"/>
              <p:cNvSpPr/>
              <p:nvPr/>
            </p:nvSpPr>
            <p:spPr>
              <a:xfrm>
                <a:off x="5166081" y="3008397"/>
                <a:ext cx="587779" cy="58777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grpSp>
          <p:nvGrpSpPr>
            <p:cNvPr id="6" name="组合 5"/>
            <p:cNvGrpSpPr/>
            <p:nvPr/>
          </p:nvGrpSpPr>
          <p:grpSpPr>
            <a:xfrm>
              <a:off x="1073280" y="1882667"/>
              <a:ext cx="1962858" cy="1880174"/>
              <a:chOff x="1068694" y="1882666"/>
              <a:chExt cx="1962858" cy="1880174"/>
            </a:xfrm>
          </p:grpSpPr>
          <p:sp>
            <p:nvSpPr>
              <p:cNvPr id="19" name="椭圆 18"/>
              <p:cNvSpPr/>
              <p:nvPr/>
            </p:nvSpPr>
            <p:spPr>
              <a:xfrm>
                <a:off x="1343953" y="1965197"/>
                <a:ext cx="1523869" cy="1523869"/>
              </a:xfrm>
              <a:prstGeom prst="ellipse">
                <a:avLst/>
              </a:prstGeom>
              <a:solidFill>
                <a:schemeClr val="bg2">
                  <a:lumMod val="50000"/>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0" name="椭圆 19"/>
              <p:cNvSpPr/>
              <p:nvPr/>
            </p:nvSpPr>
            <p:spPr>
              <a:xfrm>
                <a:off x="1990837" y="1882666"/>
                <a:ext cx="922997" cy="922997"/>
              </a:xfrm>
              <a:prstGeom prst="ellipse">
                <a:avLst/>
              </a:prstGeom>
              <a:solidFill>
                <a:schemeClr val="bg2">
                  <a:lumMod val="50000"/>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1" name="椭圆 20"/>
              <p:cNvSpPr/>
              <p:nvPr/>
            </p:nvSpPr>
            <p:spPr>
              <a:xfrm>
                <a:off x="1068694" y="2634026"/>
                <a:ext cx="1128814" cy="1128814"/>
              </a:xfrm>
              <a:prstGeom prst="ellipse">
                <a:avLst/>
              </a:prstGeom>
              <a:solidFill>
                <a:schemeClr val="bg2">
                  <a:lumMod val="5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2" name="椭圆 21"/>
              <p:cNvSpPr/>
              <p:nvPr/>
            </p:nvSpPr>
            <p:spPr>
              <a:xfrm>
                <a:off x="2443773" y="3008397"/>
                <a:ext cx="587779" cy="587779"/>
              </a:xfrm>
              <a:prstGeom prst="ellipse">
                <a:avLst/>
              </a:prstGeom>
              <a:solidFill>
                <a:schemeClr val="bg2">
                  <a:lumMod val="50000"/>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7" name="任意多边形: 形状 6"/>
            <p:cNvSpPr/>
            <p:nvPr/>
          </p:nvSpPr>
          <p:spPr bwMode="auto">
            <a:xfrm>
              <a:off x="1785801" y="2435150"/>
              <a:ext cx="646619" cy="646620"/>
            </a:xfrm>
            <a:custGeom>
              <a:avLst/>
              <a:gdLst>
                <a:gd name="T0" fmla="*/ 20 w 176"/>
                <a:gd name="T1" fmla="*/ 16 h 176"/>
                <a:gd name="T2" fmla="*/ 16 w 176"/>
                <a:gd name="T3" fmla="*/ 20 h 176"/>
                <a:gd name="T4" fmla="*/ 20 w 176"/>
                <a:gd name="T5" fmla="*/ 24 h 176"/>
                <a:gd name="T6" fmla="*/ 24 w 176"/>
                <a:gd name="T7" fmla="*/ 20 h 176"/>
                <a:gd name="T8" fmla="*/ 20 w 176"/>
                <a:gd name="T9" fmla="*/ 16 h 176"/>
                <a:gd name="T10" fmla="*/ 36 w 176"/>
                <a:gd name="T11" fmla="*/ 16 h 176"/>
                <a:gd name="T12" fmla="*/ 32 w 176"/>
                <a:gd name="T13" fmla="*/ 20 h 176"/>
                <a:gd name="T14" fmla="*/ 36 w 176"/>
                <a:gd name="T15" fmla="*/ 24 h 176"/>
                <a:gd name="T16" fmla="*/ 40 w 176"/>
                <a:gd name="T17" fmla="*/ 20 h 176"/>
                <a:gd name="T18" fmla="*/ 36 w 176"/>
                <a:gd name="T19" fmla="*/ 16 h 176"/>
                <a:gd name="T20" fmla="*/ 52 w 176"/>
                <a:gd name="T21" fmla="*/ 16 h 176"/>
                <a:gd name="T22" fmla="*/ 48 w 176"/>
                <a:gd name="T23" fmla="*/ 20 h 176"/>
                <a:gd name="T24" fmla="*/ 52 w 176"/>
                <a:gd name="T25" fmla="*/ 24 h 176"/>
                <a:gd name="T26" fmla="*/ 56 w 176"/>
                <a:gd name="T27" fmla="*/ 20 h 176"/>
                <a:gd name="T28" fmla="*/ 52 w 176"/>
                <a:gd name="T29" fmla="*/ 16 h 176"/>
                <a:gd name="T30" fmla="*/ 160 w 176"/>
                <a:gd name="T31" fmla="*/ 0 h 176"/>
                <a:gd name="T32" fmla="*/ 16 w 176"/>
                <a:gd name="T33" fmla="*/ 0 h 176"/>
                <a:gd name="T34" fmla="*/ 0 w 176"/>
                <a:gd name="T35" fmla="*/ 16 h 176"/>
                <a:gd name="T36" fmla="*/ 0 w 176"/>
                <a:gd name="T37" fmla="*/ 160 h 176"/>
                <a:gd name="T38" fmla="*/ 16 w 176"/>
                <a:gd name="T39" fmla="*/ 176 h 176"/>
                <a:gd name="T40" fmla="*/ 160 w 176"/>
                <a:gd name="T41" fmla="*/ 176 h 176"/>
                <a:gd name="T42" fmla="*/ 176 w 176"/>
                <a:gd name="T43" fmla="*/ 160 h 176"/>
                <a:gd name="T44" fmla="*/ 176 w 176"/>
                <a:gd name="T45" fmla="*/ 16 h 176"/>
                <a:gd name="T46" fmla="*/ 160 w 176"/>
                <a:gd name="T47" fmla="*/ 0 h 176"/>
                <a:gd name="T48" fmla="*/ 168 w 176"/>
                <a:gd name="T49" fmla="*/ 160 h 176"/>
                <a:gd name="T50" fmla="*/ 160 w 176"/>
                <a:gd name="T51" fmla="*/ 168 h 176"/>
                <a:gd name="T52" fmla="*/ 16 w 176"/>
                <a:gd name="T53" fmla="*/ 168 h 176"/>
                <a:gd name="T54" fmla="*/ 8 w 176"/>
                <a:gd name="T55" fmla="*/ 160 h 176"/>
                <a:gd name="T56" fmla="*/ 8 w 176"/>
                <a:gd name="T57" fmla="*/ 40 h 176"/>
                <a:gd name="T58" fmla="*/ 168 w 176"/>
                <a:gd name="T59" fmla="*/ 40 h 176"/>
                <a:gd name="T60" fmla="*/ 168 w 176"/>
                <a:gd name="T61" fmla="*/ 160 h 176"/>
                <a:gd name="T62" fmla="*/ 168 w 176"/>
                <a:gd name="T63" fmla="*/ 32 h 176"/>
                <a:gd name="T64" fmla="*/ 8 w 176"/>
                <a:gd name="T65" fmla="*/ 32 h 176"/>
                <a:gd name="T66" fmla="*/ 8 w 176"/>
                <a:gd name="T67" fmla="*/ 16 h 176"/>
                <a:gd name="T68" fmla="*/ 16 w 176"/>
                <a:gd name="T69" fmla="*/ 8 h 176"/>
                <a:gd name="T70" fmla="*/ 160 w 176"/>
                <a:gd name="T71" fmla="*/ 8 h 176"/>
                <a:gd name="T72" fmla="*/ 168 w 176"/>
                <a:gd name="T73" fmla="*/ 16 h 176"/>
                <a:gd name="T74" fmla="*/ 168 w 176"/>
                <a:gd name="T75" fmla="*/ 32 h 176"/>
                <a:gd name="T76" fmla="*/ 156 w 176"/>
                <a:gd name="T77" fmla="*/ 16 h 176"/>
                <a:gd name="T78" fmla="*/ 68 w 176"/>
                <a:gd name="T79" fmla="*/ 16 h 176"/>
                <a:gd name="T80" fmla="*/ 64 w 176"/>
                <a:gd name="T81" fmla="*/ 20 h 176"/>
                <a:gd name="T82" fmla="*/ 68 w 176"/>
                <a:gd name="T83" fmla="*/ 24 h 176"/>
                <a:gd name="T84" fmla="*/ 156 w 176"/>
                <a:gd name="T85" fmla="*/ 24 h 176"/>
                <a:gd name="T86" fmla="*/ 160 w 176"/>
                <a:gd name="T87" fmla="*/ 20 h 176"/>
                <a:gd name="T88" fmla="*/ 156 w 176"/>
                <a:gd name="T89"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 h="176">
                  <a:moveTo>
                    <a:pt x="20" y="16"/>
                  </a:moveTo>
                  <a:cubicBezTo>
                    <a:pt x="18" y="16"/>
                    <a:pt x="16" y="18"/>
                    <a:pt x="16" y="20"/>
                  </a:cubicBezTo>
                  <a:cubicBezTo>
                    <a:pt x="16" y="22"/>
                    <a:pt x="18" y="24"/>
                    <a:pt x="20" y="24"/>
                  </a:cubicBezTo>
                  <a:cubicBezTo>
                    <a:pt x="22" y="24"/>
                    <a:pt x="24" y="22"/>
                    <a:pt x="24" y="20"/>
                  </a:cubicBezTo>
                  <a:cubicBezTo>
                    <a:pt x="24" y="18"/>
                    <a:pt x="22" y="16"/>
                    <a:pt x="20" y="16"/>
                  </a:cubicBezTo>
                  <a:moveTo>
                    <a:pt x="36" y="16"/>
                  </a:moveTo>
                  <a:cubicBezTo>
                    <a:pt x="34" y="16"/>
                    <a:pt x="32" y="18"/>
                    <a:pt x="32" y="20"/>
                  </a:cubicBezTo>
                  <a:cubicBezTo>
                    <a:pt x="32" y="22"/>
                    <a:pt x="34" y="24"/>
                    <a:pt x="36" y="24"/>
                  </a:cubicBezTo>
                  <a:cubicBezTo>
                    <a:pt x="38" y="24"/>
                    <a:pt x="40" y="22"/>
                    <a:pt x="40" y="20"/>
                  </a:cubicBezTo>
                  <a:cubicBezTo>
                    <a:pt x="40" y="18"/>
                    <a:pt x="38" y="16"/>
                    <a:pt x="36" y="16"/>
                  </a:cubicBezTo>
                  <a:moveTo>
                    <a:pt x="52" y="16"/>
                  </a:moveTo>
                  <a:cubicBezTo>
                    <a:pt x="50" y="16"/>
                    <a:pt x="48" y="18"/>
                    <a:pt x="48" y="20"/>
                  </a:cubicBezTo>
                  <a:cubicBezTo>
                    <a:pt x="48" y="22"/>
                    <a:pt x="50" y="24"/>
                    <a:pt x="52" y="24"/>
                  </a:cubicBezTo>
                  <a:cubicBezTo>
                    <a:pt x="54" y="24"/>
                    <a:pt x="56" y="22"/>
                    <a:pt x="56" y="20"/>
                  </a:cubicBezTo>
                  <a:cubicBezTo>
                    <a:pt x="56" y="18"/>
                    <a:pt x="54" y="16"/>
                    <a:pt x="52" y="16"/>
                  </a:cubicBezTo>
                  <a:moveTo>
                    <a:pt x="160" y="0"/>
                  </a:moveTo>
                  <a:cubicBezTo>
                    <a:pt x="16" y="0"/>
                    <a:pt x="16" y="0"/>
                    <a:pt x="16" y="0"/>
                  </a:cubicBezTo>
                  <a:cubicBezTo>
                    <a:pt x="7" y="0"/>
                    <a:pt x="0" y="7"/>
                    <a:pt x="0" y="16"/>
                  </a:cubicBezTo>
                  <a:cubicBezTo>
                    <a:pt x="0" y="160"/>
                    <a:pt x="0" y="160"/>
                    <a:pt x="0" y="160"/>
                  </a:cubicBezTo>
                  <a:cubicBezTo>
                    <a:pt x="0" y="169"/>
                    <a:pt x="7" y="176"/>
                    <a:pt x="16" y="176"/>
                  </a:cubicBezTo>
                  <a:cubicBezTo>
                    <a:pt x="160" y="176"/>
                    <a:pt x="160" y="176"/>
                    <a:pt x="160" y="176"/>
                  </a:cubicBezTo>
                  <a:cubicBezTo>
                    <a:pt x="169" y="176"/>
                    <a:pt x="176" y="169"/>
                    <a:pt x="176" y="160"/>
                  </a:cubicBezTo>
                  <a:cubicBezTo>
                    <a:pt x="176" y="16"/>
                    <a:pt x="176" y="16"/>
                    <a:pt x="176" y="16"/>
                  </a:cubicBezTo>
                  <a:cubicBezTo>
                    <a:pt x="176" y="7"/>
                    <a:pt x="169" y="0"/>
                    <a:pt x="160" y="0"/>
                  </a:cubicBezTo>
                  <a:moveTo>
                    <a:pt x="168" y="160"/>
                  </a:moveTo>
                  <a:cubicBezTo>
                    <a:pt x="168" y="164"/>
                    <a:pt x="164" y="168"/>
                    <a:pt x="160" y="168"/>
                  </a:cubicBezTo>
                  <a:cubicBezTo>
                    <a:pt x="16" y="168"/>
                    <a:pt x="16" y="168"/>
                    <a:pt x="16" y="168"/>
                  </a:cubicBezTo>
                  <a:cubicBezTo>
                    <a:pt x="12" y="168"/>
                    <a:pt x="8" y="164"/>
                    <a:pt x="8" y="160"/>
                  </a:cubicBezTo>
                  <a:cubicBezTo>
                    <a:pt x="8" y="40"/>
                    <a:pt x="8" y="40"/>
                    <a:pt x="8" y="40"/>
                  </a:cubicBezTo>
                  <a:cubicBezTo>
                    <a:pt x="168" y="40"/>
                    <a:pt x="168" y="40"/>
                    <a:pt x="168" y="40"/>
                  </a:cubicBezTo>
                  <a:lnTo>
                    <a:pt x="168" y="160"/>
                  </a:lnTo>
                  <a:close/>
                  <a:moveTo>
                    <a:pt x="168" y="32"/>
                  </a:moveTo>
                  <a:cubicBezTo>
                    <a:pt x="8" y="32"/>
                    <a:pt x="8" y="32"/>
                    <a:pt x="8" y="32"/>
                  </a:cubicBezTo>
                  <a:cubicBezTo>
                    <a:pt x="8" y="16"/>
                    <a:pt x="8" y="16"/>
                    <a:pt x="8" y="16"/>
                  </a:cubicBezTo>
                  <a:cubicBezTo>
                    <a:pt x="8" y="12"/>
                    <a:pt x="12" y="8"/>
                    <a:pt x="16" y="8"/>
                  </a:cubicBezTo>
                  <a:cubicBezTo>
                    <a:pt x="160" y="8"/>
                    <a:pt x="160" y="8"/>
                    <a:pt x="160" y="8"/>
                  </a:cubicBezTo>
                  <a:cubicBezTo>
                    <a:pt x="164" y="8"/>
                    <a:pt x="168" y="12"/>
                    <a:pt x="168" y="16"/>
                  </a:cubicBezTo>
                  <a:lnTo>
                    <a:pt x="168" y="32"/>
                  </a:lnTo>
                  <a:close/>
                  <a:moveTo>
                    <a:pt x="156" y="16"/>
                  </a:moveTo>
                  <a:cubicBezTo>
                    <a:pt x="68" y="16"/>
                    <a:pt x="68" y="16"/>
                    <a:pt x="68" y="16"/>
                  </a:cubicBezTo>
                  <a:cubicBezTo>
                    <a:pt x="66" y="16"/>
                    <a:pt x="64" y="18"/>
                    <a:pt x="64" y="20"/>
                  </a:cubicBezTo>
                  <a:cubicBezTo>
                    <a:pt x="64" y="22"/>
                    <a:pt x="66" y="24"/>
                    <a:pt x="68" y="24"/>
                  </a:cubicBezTo>
                  <a:cubicBezTo>
                    <a:pt x="156" y="24"/>
                    <a:pt x="156" y="24"/>
                    <a:pt x="156" y="24"/>
                  </a:cubicBezTo>
                  <a:cubicBezTo>
                    <a:pt x="158" y="24"/>
                    <a:pt x="160" y="22"/>
                    <a:pt x="160" y="20"/>
                  </a:cubicBezTo>
                  <a:cubicBezTo>
                    <a:pt x="160" y="18"/>
                    <a:pt x="158" y="16"/>
                    <a:pt x="156" y="16"/>
                  </a:cubicBezTo>
                </a:path>
              </a:pathLst>
            </a:custGeom>
            <a:solidFill>
              <a:schemeClr val="bg1"/>
            </a:solidFill>
            <a:ln>
              <a:noFill/>
            </a:ln>
          </p:spPr>
          <p:txBody>
            <a:bodyPr anchor="ctr"/>
            <a:lstStyle/>
            <a:p>
              <a:pPr algn="ctr"/>
              <a:endParaRPr>
                <a:cs typeface="+mn-ea"/>
                <a:sym typeface="+mn-lt"/>
              </a:endParaRPr>
            </a:p>
          </p:txBody>
        </p:sp>
        <p:sp>
          <p:nvSpPr>
            <p:cNvPr id="8" name="任意多边形: 形状 7"/>
            <p:cNvSpPr/>
            <p:nvPr/>
          </p:nvSpPr>
          <p:spPr bwMode="auto">
            <a:xfrm>
              <a:off x="4606777" y="2435150"/>
              <a:ext cx="520795" cy="646620"/>
            </a:xfrm>
            <a:custGeom>
              <a:avLst/>
              <a:gdLst>
                <a:gd name="T0" fmla="*/ 84 w 144"/>
                <a:gd name="T1" fmla="*/ 132 h 176"/>
                <a:gd name="T2" fmla="*/ 36 w 144"/>
                <a:gd name="T3" fmla="*/ 132 h 176"/>
                <a:gd name="T4" fmla="*/ 32 w 144"/>
                <a:gd name="T5" fmla="*/ 136 h 176"/>
                <a:gd name="T6" fmla="*/ 36 w 144"/>
                <a:gd name="T7" fmla="*/ 140 h 176"/>
                <a:gd name="T8" fmla="*/ 84 w 144"/>
                <a:gd name="T9" fmla="*/ 140 h 176"/>
                <a:gd name="T10" fmla="*/ 88 w 144"/>
                <a:gd name="T11" fmla="*/ 136 h 176"/>
                <a:gd name="T12" fmla="*/ 84 w 144"/>
                <a:gd name="T13" fmla="*/ 132 h 176"/>
                <a:gd name="T14" fmla="*/ 36 w 144"/>
                <a:gd name="T15" fmla="*/ 44 h 176"/>
                <a:gd name="T16" fmla="*/ 56 w 144"/>
                <a:gd name="T17" fmla="*/ 44 h 176"/>
                <a:gd name="T18" fmla="*/ 60 w 144"/>
                <a:gd name="T19" fmla="*/ 40 h 176"/>
                <a:gd name="T20" fmla="*/ 56 w 144"/>
                <a:gd name="T21" fmla="*/ 36 h 176"/>
                <a:gd name="T22" fmla="*/ 36 w 144"/>
                <a:gd name="T23" fmla="*/ 36 h 176"/>
                <a:gd name="T24" fmla="*/ 32 w 144"/>
                <a:gd name="T25" fmla="*/ 40 h 176"/>
                <a:gd name="T26" fmla="*/ 36 w 144"/>
                <a:gd name="T27" fmla="*/ 44 h 176"/>
                <a:gd name="T28" fmla="*/ 108 w 144"/>
                <a:gd name="T29" fmla="*/ 100 h 176"/>
                <a:gd name="T30" fmla="*/ 36 w 144"/>
                <a:gd name="T31" fmla="*/ 100 h 176"/>
                <a:gd name="T32" fmla="*/ 32 w 144"/>
                <a:gd name="T33" fmla="*/ 104 h 176"/>
                <a:gd name="T34" fmla="*/ 36 w 144"/>
                <a:gd name="T35" fmla="*/ 108 h 176"/>
                <a:gd name="T36" fmla="*/ 108 w 144"/>
                <a:gd name="T37" fmla="*/ 108 h 176"/>
                <a:gd name="T38" fmla="*/ 112 w 144"/>
                <a:gd name="T39" fmla="*/ 104 h 176"/>
                <a:gd name="T40" fmla="*/ 108 w 144"/>
                <a:gd name="T41" fmla="*/ 100 h 176"/>
                <a:gd name="T42" fmla="*/ 32 w 144"/>
                <a:gd name="T43" fmla="*/ 72 h 176"/>
                <a:gd name="T44" fmla="*/ 36 w 144"/>
                <a:gd name="T45" fmla="*/ 76 h 176"/>
                <a:gd name="T46" fmla="*/ 108 w 144"/>
                <a:gd name="T47" fmla="*/ 76 h 176"/>
                <a:gd name="T48" fmla="*/ 112 w 144"/>
                <a:gd name="T49" fmla="*/ 72 h 176"/>
                <a:gd name="T50" fmla="*/ 108 w 144"/>
                <a:gd name="T51" fmla="*/ 68 h 176"/>
                <a:gd name="T52" fmla="*/ 36 w 144"/>
                <a:gd name="T53" fmla="*/ 68 h 176"/>
                <a:gd name="T54" fmla="*/ 32 w 144"/>
                <a:gd name="T55" fmla="*/ 72 h 176"/>
                <a:gd name="T56" fmla="*/ 104 w 144"/>
                <a:gd name="T57" fmla="*/ 0 h 176"/>
                <a:gd name="T58" fmla="*/ 16 w 144"/>
                <a:gd name="T59" fmla="*/ 0 h 176"/>
                <a:gd name="T60" fmla="*/ 0 w 144"/>
                <a:gd name="T61" fmla="*/ 16 h 176"/>
                <a:gd name="T62" fmla="*/ 0 w 144"/>
                <a:gd name="T63" fmla="*/ 160 h 176"/>
                <a:gd name="T64" fmla="*/ 16 w 144"/>
                <a:gd name="T65" fmla="*/ 176 h 176"/>
                <a:gd name="T66" fmla="*/ 128 w 144"/>
                <a:gd name="T67" fmla="*/ 176 h 176"/>
                <a:gd name="T68" fmla="*/ 144 w 144"/>
                <a:gd name="T69" fmla="*/ 160 h 176"/>
                <a:gd name="T70" fmla="*/ 144 w 144"/>
                <a:gd name="T71" fmla="*/ 44 h 176"/>
                <a:gd name="T72" fmla="*/ 104 w 144"/>
                <a:gd name="T73" fmla="*/ 0 h 176"/>
                <a:gd name="T74" fmla="*/ 136 w 144"/>
                <a:gd name="T75" fmla="*/ 160 h 176"/>
                <a:gd name="T76" fmla="*/ 128 w 144"/>
                <a:gd name="T77" fmla="*/ 168 h 176"/>
                <a:gd name="T78" fmla="*/ 16 w 144"/>
                <a:gd name="T79" fmla="*/ 168 h 176"/>
                <a:gd name="T80" fmla="*/ 8 w 144"/>
                <a:gd name="T81" fmla="*/ 160 h 176"/>
                <a:gd name="T82" fmla="*/ 8 w 144"/>
                <a:gd name="T83" fmla="*/ 16 h 176"/>
                <a:gd name="T84" fmla="*/ 16 w 144"/>
                <a:gd name="T85" fmla="*/ 8 h 176"/>
                <a:gd name="T86" fmla="*/ 88 w 144"/>
                <a:gd name="T87" fmla="*/ 8 h 176"/>
                <a:gd name="T88" fmla="*/ 88 w 144"/>
                <a:gd name="T89" fmla="*/ 48 h 176"/>
                <a:gd name="T90" fmla="*/ 96 w 144"/>
                <a:gd name="T91" fmla="*/ 56 h 176"/>
                <a:gd name="T92" fmla="*/ 136 w 144"/>
                <a:gd name="T93" fmla="*/ 56 h 176"/>
                <a:gd name="T94" fmla="*/ 136 w 144"/>
                <a:gd name="T95" fmla="*/ 160 h 176"/>
                <a:gd name="T96" fmla="*/ 96 w 144"/>
                <a:gd name="T97" fmla="*/ 48 h 176"/>
                <a:gd name="T98" fmla="*/ 96 w 144"/>
                <a:gd name="T99" fmla="*/ 8 h 176"/>
                <a:gd name="T100" fmla="*/ 100 w 144"/>
                <a:gd name="T101" fmla="*/ 8 h 176"/>
                <a:gd name="T102" fmla="*/ 136 w 144"/>
                <a:gd name="T103" fmla="*/ 48 h 176"/>
                <a:gd name="T104" fmla="*/ 96 w 144"/>
                <a:gd name="T105"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4" h="176">
                  <a:moveTo>
                    <a:pt x="84" y="132"/>
                  </a:moveTo>
                  <a:cubicBezTo>
                    <a:pt x="36" y="132"/>
                    <a:pt x="36" y="132"/>
                    <a:pt x="36" y="132"/>
                  </a:cubicBezTo>
                  <a:cubicBezTo>
                    <a:pt x="34" y="132"/>
                    <a:pt x="32" y="134"/>
                    <a:pt x="32" y="136"/>
                  </a:cubicBezTo>
                  <a:cubicBezTo>
                    <a:pt x="32" y="138"/>
                    <a:pt x="34" y="140"/>
                    <a:pt x="36" y="140"/>
                  </a:cubicBezTo>
                  <a:cubicBezTo>
                    <a:pt x="84" y="140"/>
                    <a:pt x="84" y="140"/>
                    <a:pt x="84" y="140"/>
                  </a:cubicBezTo>
                  <a:cubicBezTo>
                    <a:pt x="86" y="140"/>
                    <a:pt x="88" y="138"/>
                    <a:pt x="88" y="136"/>
                  </a:cubicBezTo>
                  <a:cubicBezTo>
                    <a:pt x="88" y="134"/>
                    <a:pt x="86" y="132"/>
                    <a:pt x="84" y="132"/>
                  </a:cubicBezTo>
                  <a:moveTo>
                    <a:pt x="36" y="44"/>
                  </a:moveTo>
                  <a:cubicBezTo>
                    <a:pt x="56" y="44"/>
                    <a:pt x="56" y="44"/>
                    <a:pt x="56" y="44"/>
                  </a:cubicBezTo>
                  <a:cubicBezTo>
                    <a:pt x="58" y="44"/>
                    <a:pt x="60" y="42"/>
                    <a:pt x="60" y="40"/>
                  </a:cubicBezTo>
                  <a:cubicBezTo>
                    <a:pt x="60" y="38"/>
                    <a:pt x="58" y="36"/>
                    <a:pt x="56" y="36"/>
                  </a:cubicBezTo>
                  <a:cubicBezTo>
                    <a:pt x="36" y="36"/>
                    <a:pt x="36" y="36"/>
                    <a:pt x="36" y="36"/>
                  </a:cubicBezTo>
                  <a:cubicBezTo>
                    <a:pt x="34" y="36"/>
                    <a:pt x="32" y="38"/>
                    <a:pt x="32" y="40"/>
                  </a:cubicBezTo>
                  <a:cubicBezTo>
                    <a:pt x="32" y="42"/>
                    <a:pt x="34" y="44"/>
                    <a:pt x="36" y="44"/>
                  </a:cubicBezTo>
                  <a:moveTo>
                    <a:pt x="108" y="100"/>
                  </a:moveTo>
                  <a:cubicBezTo>
                    <a:pt x="36" y="100"/>
                    <a:pt x="36" y="100"/>
                    <a:pt x="36" y="100"/>
                  </a:cubicBezTo>
                  <a:cubicBezTo>
                    <a:pt x="34" y="100"/>
                    <a:pt x="32" y="102"/>
                    <a:pt x="32" y="104"/>
                  </a:cubicBezTo>
                  <a:cubicBezTo>
                    <a:pt x="32" y="106"/>
                    <a:pt x="34" y="108"/>
                    <a:pt x="36" y="108"/>
                  </a:cubicBezTo>
                  <a:cubicBezTo>
                    <a:pt x="108" y="108"/>
                    <a:pt x="108" y="108"/>
                    <a:pt x="108" y="108"/>
                  </a:cubicBezTo>
                  <a:cubicBezTo>
                    <a:pt x="110" y="108"/>
                    <a:pt x="112" y="106"/>
                    <a:pt x="112" y="104"/>
                  </a:cubicBezTo>
                  <a:cubicBezTo>
                    <a:pt x="112" y="102"/>
                    <a:pt x="110" y="100"/>
                    <a:pt x="108" y="100"/>
                  </a:cubicBezTo>
                  <a:moveTo>
                    <a:pt x="32" y="72"/>
                  </a:moveTo>
                  <a:cubicBezTo>
                    <a:pt x="32" y="74"/>
                    <a:pt x="34" y="76"/>
                    <a:pt x="36" y="76"/>
                  </a:cubicBezTo>
                  <a:cubicBezTo>
                    <a:pt x="108" y="76"/>
                    <a:pt x="108" y="76"/>
                    <a:pt x="108" y="76"/>
                  </a:cubicBezTo>
                  <a:cubicBezTo>
                    <a:pt x="110" y="76"/>
                    <a:pt x="112" y="74"/>
                    <a:pt x="112" y="72"/>
                  </a:cubicBezTo>
                  <a:cubicBezTo>
                    <a:pt x="112" y="70"/>
                    <a:pt x="110" y="68"/>
                    <a:pt x="108" y="68"/>
                  </a:cubicBezTo>
                  <a:cubicBezTo>
                    <a:pt x="36" y="68"/>
                    <a:pt x="36" y="68"/>
                    <a:pt x="36" y="68"/>
                  </a:cubicBezTo>
                  <a:cubicBezTo>
                    <a:pt x="34" y="68"/>
                    <a:pt x="32" y="70"/>
                    <a:pt x="32" y="72"/>
                  </a:cubicBezTo>
                  <a:moveTo>
                    <a:pt x="104" y="0"/>
                  </a:moveTo>
                  <a:cubicBezTo>
                    <a:pt x="16" y="0"/>
                    <a:pt x="16" y="0"/>
                    <a:pt x="16" y="0"/>
                  </a:cubicBezTo>
                  <a:cubicBezTo>
                    <a:pt x="7" y="0"/>
                    <a:pt x="0" y="7"/>
                    <a:pt x="0" y="16"/>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44"/>
                    <a:pt x="144" y="44"/>
                    <a:pt x="144" y="44"/>
                  </a:cubicBezTo>
                  <a:lnTo>
                    <a:pt x="104" y="0"/>
                  </a:lnTo>
                  <a:close/>
                  <a:moveTo>
                    <a:pt x="136" y="160"/>
                  </a:moveTo>
                  <a:cubicBezTo>
                    <a:pt x="136" y="164"/>
                    <a:pt x="132" y="168"/>
                    <a:pt x="128" y="168"/>
                  </a:cubicBezTo>
                  <a:cubicBezTo>
                    <a:pt x="16" y="168"/>
                    <a:pt x="16" y="168"/>
                    <a:pt x="16" y="168"/>
                  </a:cubicBezTo>
                  <a:cubicBezTo>
                    <a:pt x="12" y="168"/>
                    <a:pt x="8" y="164"/>
                    <a:pt x="8" y="160"/>
                  </a:cubicBezTo>
                  <a:cubicBezTo>
                    <a:pt x="8" y="16"/>
                    <a:pt x="8" y="16"/>
                    <a:pt x="8" y="16"/>
                  </a:cubicBezTo>
                  <a:cubicBezTo>
                    <a:pt x="8" y="12"/>
                    <a:pt x="12" y="8"/>
                    <a:pt x="16" y="8"/>
                  </a:cubicBezTo>
                  <a:cubicBezTo>
                    <a:pt x="88" y="8"/>
                    <a:pt x="88" y="8"/>
                    <a:pt x="88" y="8"/>
                  </a:cubicBezTo>
                  <a:cubicBezTo>
                    <a:pt x="88" y="48"/>
                    <a:pt x="88" y="48"/>
                    <a:pt x="88" y="48"/>
                  </a:cubicBezTo>
                  <a:cubicBezTo>
                    <a:pt x="88" y="52"/>
                    <a:pt x="92" y="56"/>
                    <a:pt x="96" y="56"/>
                  </a:cubicBezTo>
                  <a:cubicBezTo>
                    <a:pt x="136" y="56"/>
                    <a:pt x="136" y="56"/>
                    <a:pt x="136" y="56"/>
                  </a:cubicBezTo>
                  <a:lnTo>
                    <a:pt x="136" y="160"/>
                  </a:lnTo>
                  <a:close/>
                  <a:moveTo>
                    <a:pt x="96" y="48"/>
                  </a:moveTo>
                  <a:cubicBezTo>
                    <a:pt x="96" y="8"/>
                    <a:pt x="96" y="8"/>
                    <a:pt x="96" y="8"/>
                  </a:cubicBezTo>
                  <a:cubicBezTo>
                    <a:pt x="100" y="8"/>
                    <a:pt x="100" y="8"/>
                    <a:pt x="100" y="8"/>
                  </a:cubicBezTo>
                  <a:cubicBezTo>
                    <a:pt x="136" y="48"/>
                    <a:pt x="136" y="48"/>
                    <a:pt x="136" y="48"/>
                  </a:cubicBezTo>
                  <a:lnTo>
                    <a:pt x="96" y="48"/>
                  </a:lnTo>
                  <a:close/>
                </a:path>
              </a:pathLst>
            </a:custGeom>
            <a:solidFill>
              <a:schemeClr val="bg1"/>
            </a:solidFill>
            <a:ln>
              <a:noFill/>
            </a:ln>
          </p:spPr>
          <p:txBody>
            <a:bodyPr anchor="ctr"/>
            <a:lstStyle/>
            <a:p>
              <a:pPr algn="ctr"/>
              <a:endParaRPr>
                <a:cs typeface="+mn-ea"/>
                <a:sym typeface="+mn-lt"/>
              </a:endParaRPr>
            </a:p>
          </p:txBody>
        </p:sp>
        <p:sp>
          <p:nvSpPr>
            <p:cNvPr id="9" name="任意多边形: 形状 8"/>
            <p:cNvSpPr/>
            <p:nvPr/>
          </p:nvSpPr>
          <p:spPr bwMode="auto">
            <a:xfrm>
              <a:off x="6986025" y="2435150"/>
              <a:ext cx="790000" cy="646620"/>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bg1"/>
            </a:solidFill>
            <a:ln>
              <a:noFill/>
            </a:ln>
          </p:spPr>
          <p:txBody>
            <a:bodyPr anchor="ctr"/>
            <a:lstStyle/>
            <a:p>
              <a:pPr algn="ctr"/>
              <a:endParaRPr>
                <a:cs typeface="+mn-ea"/>
                <a:sym typeface="+mn-lt"/>
              </a:endParaRPr>
            </a:p>
          </p:txBody>
        </p:sp>
        <p:sp>
          <p:nvSpPr>
            <p:cNvPr id="10" name="任意多边形: 形状 9"/>
            <p:cNvSpPr/>
            <p:nvPr/>
          </p:nvSpPr>
          <p:spPr bwMode="auto">
            <a:xfrm>
              <a:off x="9787389" y="2421150"/>
              <a:ext cx="725937" cy="660620"/>
            </a:xfrm>
            <a:custGeom>
              <a:avLst/>
              <a:gdLst>
                <a:gd name="T0" fmla="*/ 104 w 176"/>
                <a:gd name="T1" fmla="*/ 28 h 160"/>
                <a:gd name="T2" fmla="*/ 108 w 176"/>
                <a:gd name="T3" fmla="*/ 48 h 160"/>
                <a:gd name="T4" fmla="*/ 112 w 176"/>
                <a:gd name="T5" fmla="*/ 28 h 160"/>
                <a:gd name="T6" fmla="*/ 132 w 176"/>
                <a:gd name="T7" fmla="*/ 24 h 160"/>
                <a:gd name="T8" fmla="*/ 112 w 176"/>
                <a:gd name="T9" fmla="*/ 20 h 160"/>
                <a:gd name="T10" fmla="*/ 108 w 176"/>
                <a:gd name="T11" fmla="*/ 0 h 160"/>
                <a:gd name="T12" fmla="*/ 104 w 176"/>
                <a:gd name="T13" fmla="*/ 20 h 160"/>
                <a:gd name="T14" fmla="*/ 84 w 176"/>
                <a:gd name="T15" fmla="*/ 24 h 160"/>
                <a:gd name="T16" fmla="*/ 160 w 176"/>
                <a:gd name="T17" fmla="*/ 133 h 160"/>
                <a:gd name="T18" fmla="*/ 176 w 176"/>
                <a:gd name="T19" fmla="*/ 61 h 160"/>
                <a:gd name="T20" fmla="*/ 176 w 176"/>
                <a:gd name="T21" fmla="*/ 60 h 160"/>
                <a:gd name="T22" fmla="*/ 44 w 176"/>
                <a:gd name="T23" fmla="*/ 56 h 160"/>
                <a:gd name="T24" fmla="*/ 38 w 176"/>
                <a:gd name="T25" fmla="*/ 35 h 160"/>
                <a:gd name="T26" fmla="*/ 4 w 176"/>
                <a:gd name="T27" fmla="*/ 32 h 160"/>
                <a:gd name="T28" fmla="*/ 4 w 176"/>
                <a:gd name="T29" fmla="*/ 40 h 160"/>
                <a:gd name="T30" fmla="*/ 56 w 176"/>
                <a:gd name="T31" fmla="*/ 133 h 160"/>
                <a:gd name="T32" fmla="*/ 58 w 176"/>
                <a:gd name="T33" fmla="*/ 136 h 160"/>
                <a:gd name="T34" fmla="*/ 72 w 176"/>
                <a:gd name="T35" fmla="*/ 160 h 160"/>
                <a:gd name="T36" fmla="*/ 86 w 176"/>
                <a:gd name="T37" fmla="*/ 136 h 160"/>
                <a:gd name="T38" fmla="*/ 128 w 176"/>
                <a:gd name="T39" fmla="*/ 144 h 160"/>
                <a:gd name="T40" fmla="*/ 160 w 176"/>
                <a:gd name="T41" fmla="*/ 144 h 160"/>
                <a:gd name="T42" fmla="*/ 160 w 176"/>
                <a:gd name="T43" fmla="*/ 133 h 160"/>
                <a:gd name="T44" fmla="*/ 167 w 176"/>
                <a:gd name="T45" fmla="*/ 64 h 160"/>
                <a:gd name="T46" fmla="*/ 142 w 176"/>
                <a:gd name="T47" fmla="*/ 80 h 160"/>
                <a:gd name="T48" fmla="*/ 46 w 176"/>
                <a:gd name="T49" fmla="*/ 64 h 160"/>
                <a:gd name="T50" fmla="*/ 74 w 176"/>
                <a:gd name="T51" fmla="*/ 80 h 160"/>
                <a:gd name="T52" fmla="*/ 46 w 176"/>
                <a:gd name="T53" fmla="*/ 64 h 160"/>
                <a:gd name="T54" fmla="*/ 52 w 176"/>
                <a:gd name="T55" fmla="*/ 88 h 160"/>
                <a:gd name="T56" fmla="*/ 77 w 176"/>
                <a:gd name="T57" fmla="*/ 104 h 160"/>
                <a:gd name="T58" fmla="*/ 59 w 176"/>
                <a:gd name="T59" fmla="*/ 112 h 160"/>
                <a:gd name="T60" fmla="*/ 80 w 176"/>
                <a:gd name="T61" fmla="*/ 128 h 160"/>
                <a:gd name="T62" fmla="*/ 59 w 176"/>
                <a:gd name="T63" fmla="*/ 112 h 160"/>
                <a:gd name="T64" fmla="*/ 64 w 176"/>
                <a:gd name="T65" fmla="*/ 144 h 160"/>
                <a:gd name="T66" fmla="*/ 80 w 176"/>
                <a:gd name="T67" fmla="*/ 144 h 160"/>
                <a:gd name="T68" fmla="*/ 104 w 176"/>
                <a:gd name="T69" fmla="*/ 128 h 160"/>
                <a:gd name="T70" fmla="*/ 86 w 176"/>
                <a:gd name="T71" fmla="*/ 112 h 160"/>
                <a:gd name="T72" fmla="*/ 104 w 176"/>
                <a:gd name="T73" fmla="*/ 128 h 160"/>
                <a:gd name="T74" fmla="*/ 85 w 176"/>
                <a:gd name="T75" fmla="*/ 104 h 160"/>
                <a:gd name="T76" fmla="*/ 104 w 176"/>
                <a:gd name="T77" fmla="*/ 88 h 160"/>
                <a:gd name="T78" fmla="*/ 104 w 176"/>
                <a:gd name="T79" fmla="*/ 80 h 160"/>
                <a:gd name="T80" fmla="*/ 80 w 176"/>
                <a:gd name="T81" fmla="*/ 64 h 160"/>
                <a:gd name="T82" fmla="*/ 104 w 176"/>
                <a:gd name="T83" fmla="*/ 80 h 160"/>
                <a:gd name="T84" fmla="*/ 112 w 176"/>
                <a:gd name="T85" fmla="*/ 128 h 160"/>
                <a:gd name="T86" fmla="*/ 130 w 176"/>
                <a:gd name="T87" fmla="*/ 112 h 160"/>
                <a:gd name="T88" fmla="*/ 131 w 176"/>
                <a:gd name="T89" fmla="*/ 104 h 160"/>
                <a:gd name="T90" fmla="*/ 112 w 176"/>
                <a:gd name="T91" fmla="*/ 88 h 160"/>
                <a:gd name="T92" fmla="*/ 131 w 176"/>
                <a:gd name="T93" fmla="*/ 104 h 160"/>
                <a:gd name="T94" fmla="*/ 112 w 176"/>
                <a:gd name="T95" fmla="*/ 80 h 160"/>
                <a:gd name="T96" fmla="*/ 136 w 176"/>
                <a:gd name="T97" fmla="*/ 64 h 160"/>
                <a:gd name="T98" fmla="*/ 144 w 176"/>
                <a:gd name="T99" fmla="*/ 152 h 160"/>
                <a:gd name="T100" fmla="*/ 144 w 176"/>
                <a:gd name="T101" fmla="*/ 136 h 160"/>
                <a:gd name="T102" fmla="*/ 144 w 176"/>
                <a:gd name="T103" fmla="*/ 152 h 160"/>
                <a:gd name="T104" fmla="*/ 136 w 176"/>
                <a:gd name="T105" fmla="*/ 128 h 160"/>
                <a:gd name="T106" fmla="*/ 156 w 176"/>
                <a:gd name="T107" fmla="*/ 112 h 160"/>
                <a:gd name="T108" fmla="*/ 139 w 176"/>
                <a:gd name="T109" fmla="*/ 104 h 160"/>
                <a:gd name="T110" fmla="*/ 162 w 176"/>
                <a:gd name="T111" fmla="*/ 88 h 160"/>
                <a:gd name="T112" fmla="*/ 139 w 176"/>
                <a:gd name="T113" fmla="*/ 10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60">
                  <a:moveTo>
                    <a:pt x="88" y="28"/>
                  </a:moveTo>
                  <a:cubicBezTo>
                    <a:pt x="104" y="28"/>
                    <a:pt x="104" y="28"/>
                    <a:pt x="104" y="28"/>
                  </a:cubicBezTo>
                  <a:cubicBezTo>
                    <a:pt x="104" y="44"/>
                    <a:pt x="104" y="44"/>
                    <a:pt x="104" y="44"/>
                  </a:cubicBezTo>
                  <a:cubicBezTo>
                    <a:pt x="104" y="46"/>
                    <a:pt x="106" y="48"/>
                    <a:pt x="108" y="48"/>
                  </a:cubicBezTo>
                  <a:cubicBezTo>
                    <a:pt x="110" y="48"/>
                    <a:pt x="112" y="46"/>
                    <a:pt x="112" y="44"/>
                  </a:cubicBezTo>
                  <a:cubicBezTo>
                    <a:pt x="112" y="28"/>
                    <a:pt x="112" y="28"/>
                    <a:pt x="112" y="28"/>
                  </a:cubicBezTo>
                  <a:cubicBezTo>
                    <a:pt x="128" y="28"/>
                    <a:pt x="128" y="28"/>
                    <a:pt x="128" y="28"/>
                  </a:cubicBezTo>
                  <a:cubicBezTo>
                    <a:pt x="130" y="28"/>
                    <a:pt x="132" y="26"/>
                    <a:pt x="132" y="24"/>
                  </a:cubicBezTo>
                  <a:cubicBezTo>
                    <a:pt x="132" y="22"/>
                    <a:pt x="130" y="20"/>
                    <a:pt x="128" y="20"/>
                  </a:cubicBezTo>
                  <a:cubicBezTo>
                    <a:pt x="112" y="20"/>
                    <a:pt x="112" y="20"/>
                    <a:pt x="112" y="20"/>
                  </a:cubicBezTo>
                  <a:cubicBezTo>
                    <a:pt x="112" y="4"/>
                    <a:pt x="112" y="4"/>
                    <a:pt x="112" y="4"/>
                  </a:cubicBezTo>
                  <a:cubicBezTo>
                    <a:pt x="112" y="2"/>
                    <a:pt x="110" y="0"/>
                    <a:pt x="108" y="0"/>
                  </a:cubicBezTo>
                  <a:cubicBezTo>
                    <a:pt x="106" y="0"/>
                    <a:pt x="104" y="2"/>
                    <a:pt x="104" y="4"/>
                  </a:cubicBezTo>
                  <a:cubicBezTo>
                    <a:pt x="104" y="20"/>
                    <a:pt x="104" y="20"/>
                    <a:pt x="104" y="20"/>
                  </a:cubicBezTo>
                  <a:cubicBezTo>
                    <a:pt x="88" y="20"/>
                    <a:pt x="88" y="20"/>
                    <a:pt x="88" y="20"/>
                  </a:cubicBezTo>
                  <a:cubicBezTo>
                    <a:pt x="86" y="20"/>
                    <a:pt x="84" y="22"/>
                    <a:pt x="84" y="24"/>
                  </a:cubicBezTo>
                  <a:cubicBezTo>
                    <a:pt x="84" y="26"/>
                    <a:pt x="86" y="28"/>
                    <a:pt x="88" y="28"/>
                  </a:cubicBezTo>
                  <a:moveTo>
                    <a:pt x="160" y="133"/>
                  </a:moveTo>
                  <a:cubicBezTo>
                    <a:pt x="160" y="133"/>
                    <a:pt x="160" y="133"/>
                    <a:pt x="160" y="133"/>
                  </a:cubicBezTo>
                  <a:cubicBezTo>
                    <a:pt x="176" y="61"/>
                    <a:pt x="176" y="61"/>
                    <a:pt x="176" y="61"/>
                  </a:cubicBezTo>
                  <a:cubicBezTo>
                    <a:pt x="176" y="61"/>
                    <a:pt x="176" y="61"/>
                    <a:pt x="176" y="61"/>
                  </a:cubicBezTo>
                  <a:cubicBezTo>
                    <a:pt x="176" y="61"/>
                    <a:pt x="176" y="60"/>
                    <a:pt x="176" y="60"/>
                  </a:cubicBezTo>
                  <a:cubicBezTo>
                    <a:pt x="176" y="58"/>
                    <a:pt x="174" y="56"/>
                    <a:pt x="172" y="56"/>
                  </a:cubicBezTo>
                  <a:cubicBezTo>
                    <a:pt x="44" y="56"/>
                    <a:pt x="44" y="56"/>
                    <a:pt x="44" y="56"/>
                  </a:cubicBezTo>
                  <a:cubicBezTo>
                    <a:pt x="38" y="35"/>
                    <a:pt x="38" y="35"/>
                    <a:pt x="38" y="35"/>
                  </a:cubicBezTo>
                  <a:cubicBezTo>
                    <a:pt x="38" y="35"/>
                    <a:pt x="38" y="35"/>
                    <a:pt x="38" y="35"/>
                  </a:cubicBezTo>
                  <a:cubicBezTo>
                    <a:pt x="38" y="33"/>
                    <a:pt x="36" y="32"/>
                    <a:pt x="34" y="32"/>
                  </a:cubicBezTo>
                  <a:cubicBezTo>
                    <a:pt x="4" y="32"/>
                    <a:pt x="4" y="32"/>
                    <a:pt x="4" y="32"/>
                  </a:cubicBezTo>
                  <a:cubicBezTo>
                    <a:pt x="2" y="32"/>
                    <a:pt x="0" y="34"/>
                    <a:pt x="0" y="36"/>
                  </a:cubicBezTo>
                  <a:cubicBezTo>
                    <a:pt x="0" y="38"/>
                    <a:pt x="2" y="40"/>
                    <a:pt x="4" y="40"/>
                  </a:cubicBezTo>
                  <a:cubicBezTo>
                    <a:pt x="31" y="40"/>
                    <a:pt x="31" y="40"/>
                    <a:pt x="31" y="40"/>
                  </a:cubicBezTo>
                  <a:cubicBezTo>
                    <a:pt x="56" y="133"/>
                    <a:pt x="56" y="133"/>
                    <a:pt x="56" y="133"/>
                  </a:cubicBezTo>
                  <a:cubicBezTo>
                    <a:pt x="56" y="133"/>
                    <a:pt x="56" y="133"/>
                    <a:pt x="56" y="133"/>
                  </a:cubicBezTo>
                  <a:cubicBezTo>
                    <a:pt x="57" y="134"/>
                    <a:pt x="57" y="135"/>
                    <a:pt x="58" y="136"/>
                  </a:cubicBezTo>
                  <a:cubicBezTo>
                    <a:pt x="57" y="138"/>
                    <a:pt x="56" y="141"/>
                    <a:pt x="56" y="144"/>
                  </a:cubicBezTo>
                  <a:cubicBezTo>
                    <a:pt x="56" y="153"/>
                    <a:pt x="63" y="160"/>
                    <a:pt x="72" y="160"/>
                  </a:cubicBezTo>
                  <a:cubicBezTo>
                    <a:pt x="81" y="160"/>
                    <a:pt x="88" y="153"/>
                    <a:pt x="88" y="144"/>
                  </a:cubicBezTo>
                  <a:cubicBezTo>
                    <a:pt x="88" y="141"/>
                    <a:pt x="87" y="138"/>
                    <a:pt x="86" y="136"/>
                  </a:cubicBezTo>
                  <a:cubicBezTo>
                    <a:pt x="130" y="136"/>
                    <a:pt x="130" y="136"/>
                    <a:pt x="130" y="136"/>
                  </a:cubicBezTo>
                  <a:cubicBezTo>
                    <a:pt x="129" y="138"/>
                    <a:pt x="128" y="141"/>
                    <a:pt x="128" y="144"/>
                  </a:cubicBezTo>
                  <a:cubicBezTo>
                    <a:pt x="128" y="153"/>
                    <a:pt x="135" y="160"/>
                    <a:pt x="144" y="160"/>
                  </a:cubicBezTo>
                  <a:cubicBezTo>
                    <a:pt x="153" y="160"/>
                    <a:pt x="160" y="153"/>
                    <a:pt x="160" y="144"/>
                  </a:cubicBezTo>
                  <a:cubicBezTo>
                    <a:pt x="160" y="141"/>
                    <a:pt x="159" y="138"/>
                    <a:pt x="158" y="136"/>
                  </a:cubicBezTo>
                  <a:cubicBezTo>
                    <a:pt x="159" y="135"/>
                    <a:pt x="160" y="134"/>
                    <a:pt x="160" y="133"/>
                  </a:cubicBezTo>
                  <a:moveTo>
                    <a:pt x="144" y="64"/>
                  </a:moveTo>
                  <a:cubicBezTo>
                    <a:pt x="167" y="64"/>
                    <a:pt x="167" y="64"/>
                    <a:pt x="167" y="64"/>
                  </a:cubicBezTo>
                  <a:cubicBezTo>
                    <a:pt x="163" y="80"/>
                    <a:pt x="163" y="80"/>
                    <a:pt x="163" y="80"/>
                  </a:cubicBezTo>
                  <a:cubicBezTo>
                    <a:pt x="142" y="80"/>
                    <a:pt x="142" y="80"/>
                    <a:pt x="142" y="80"/>
                  </a:cubicBezTo>
                  <a:lnTo>
                    <a:pt x="144" y="64"/>
                  </a:lnTo>
                  <a:close/>
                  <a:moveTo>
                    <a:pt x="46" y="64"/>
                  </a:moveTo>
                  <a:cubicBezTo>
                    <a:pt x="72" y="64"/>
                    <a:pt x="72" y="64"/>
                    <a:pt x="72" y="64"/>
                  </a:cubicBezTo>
                  <a:cubicBezTo>
                    <a:pt x="74" y="80"/>
                    <a:pt x="74" y="80"/>
                    <a:pt x="74" y="80"/>
                  </a:cubicBezTo>
                  <a:cubicBezTo>
                    <a:pt x="50" y="80"/>
                    <a:pt x="50" y="80"/>
                    <a:pt x="50" y="80"/>
                  </a:cubicBezTo>
                  <a:lnTo>
                    <a:pt x="46" y="64"/>
                  </a:lnTo>
                  <a:close/>
                  <a:moveTo>
                    <a:pt x="57" y="104"/>
                  </a:moveTo>
                  <a:cubicBezTo>
                    <a:pt x="52" y="88"/>
                    <a:pt x="52" y="88"/>
                    <a:pt x="52" y="88"/>
                  </a:cubicBezTo>
                  <a:cubicBezTo>
                    <a:pt x="75" y="88"/>
                    <a:pt x="75" y="88"/>
                    <a:pt x="75" y="88"/>
                  </a:cubicBezTo>
                  <a:cubicBezTo>
                    <a:pt x="77" y="104"/>
                    <a:pt x="77" y="104"/>
                    <a:pt x="77" y="104"/>
                  </a:cubicBezTo>
                  <a:lnTo>
                    <a:pt x="57" y="104"/>
                  </a:lnTo>
                  <a:close/>
                  <a:moveTo>
                    <a:pt x="59" y="112"/>
                  </a:moveTo>
                  <a:cubicBezTo>
                    <a:pt x="78" y="112"/>
                    <a:pt x="78" y="112"/>
                    <a:pt x="78" y="112"/>
                  </a:cubicBezTo>
                  <a:cubicBezTo>
                    <a:pt x="80" y="128"/>
                    <a:pt x="80" y="128"/>
                    <a:pt x="80" y="128"/>
                  </a:cubicBezTo>
                  <a:cubicBezTo>
                    <a:pt x="63" y="128"/>
                    <a:pt x="63" y="128"/>
                    <a:pt x="63" y="128"/>
                  </a:cubicBezTo>
                  <a:lnTo>
                    <a:pt x="59" y="112"/>
                  </a:lnTo>
                  <a:close/>
                  <a:moveTo>
                    <a:pt x="72" y="152"/>
                  </a:moveTo>
                  <a:cubicBezTo>
                    <a:pt x="68" y="152"/>
                    <a:pt x="64" y="148"/>
                    <a:pt x="64" y="144"/>
                  </a:cubicBezTo>
                  <a:cubicBezTo>
                    <a:pt x="64" y="140"/>
                    <a:pt x="68" y="136"/>
                    <a:pt x="72" y="136"/>
                  </a:cubicBezTo>
                  <a:cubicBezTo>
                    <a:pt x="76" y="136"/>
                    <a:pt x="80" y="140"/>
                    <a:pt x="80" y="144"/>
                  </a:cubicBezTo>
                  <a:cubicBezTo>
                    <a:pt x="80" y="148"/>
                    <a:pt x="76" y="152"/>
                    <a:pt x="72" y="152"/>
                  </a:cubicBezTo>
                  <a:moveTo>
                    <a:pt x="104" y="128"/>
                  </a:moveTo>
                  <a:cubicBezTo>
                    <a:pt x="88" y="128"/>
                    <a:pt x="88" y="128"/>
                    <a:pt x="88" y="128"/>
                  </a:cubicBezTo>
                  <a:cubicBezTo>
                    <a:pt x="86" y="112"/>
                    <a:pt x="86" y="112"/>
                    <a:pt x="86" y="112"/>
                  </a:cubicBezTo>
                  <a:cubicBezTo>
                    <a:pt x="104" y="112"/>
                    <a:pt x="104" y="112"/>
                    <a:pt x="104" y="112"/>
                  </a:cubicBezTo>
                  <a:lnTo>
                    <a:pt x="104" y="128"/>
                  </a:lnTo>
                  <a:close/>
                  <a:moveTo>
                    <a:pt x="104" y="104"/>
                  </a:moveTo>
                  <a:cubicBezTo>
                    <a:pt x="85" y="104"/>
                    <a:pt x="85" y="104"/>
                    <a:pt x="85" y="104"/>
                  </a:cubicBezTo>
                  <a:cubicBezTo>
                    <a:pt x="83" y="88"/>
                    <a:pt x="83" y="88"/>
                    <a:pt x="83" y="88"/>
                  </a:cubicBezTo>
                  <a:cubicBezTo>
                    <a:pt x="104" y="88"/>
                    <a:pt x="104" y="88"/>
                    <a:pt x="104" y="88"/>
                  </a:cubicBezTo>
                  <a:lnTo>
                    <a:pt x="104" y="104"/>
                  </a:lnTo>
                  <a:close/>
                  <a:moveTo>
                    <a:pt x="104" y="80"/>
                  </a:moveTo>
                  <a:cubicBezTo>
                    <a:pt x="82" y="80"/>
                    <a:pt x="82" y="80"/>
                    <a:pt x="82" y="80"/>
                  </a:cubicBezTo>
                  <a:cubicBezTo>
                    <a:pt x="80" y="64"/>
                    <a:pt x="80" y="64"/>
                    <a:pt x="80" y="64"/>
                  </a:cubicBezTo>
                  <a:cubicBezTo>
                    <a:pt x="104" y="64"/>
                    <a:pt x="104" y="64"/>
                    <a:pt x="104" y="64"/>
                  </a:cubicBezTo>
                  <a:lnTo>
                    <a:pt x="104" y="80"/>
                  </a:lnTo>
                  <a:close/>
                  <a:moveTo>
                    <a:pt x="128" y="128"/>
                  </a:moveTo>
                  <a:cubicBezTo>
                    <a:pt x="112" y="128"/>
                    <a:pt x="112" y="128"/>
                    <a:pt x="112" y="128"/>
                  </a:cubicBezTo>
                  <a:cubicBezTo>
                    <a:pt x="112" y="112"/>
                    <a:pt x="112" y="112"/>
                    <a:pt x="112" y="112"/>
                  </a:cubicBezTo>
                  <a:cubicBezTo>
                    <a:pt x="130" y="112"/>
                    <a:pt x="130" y="112"/>
                    <a:pt x="130" y="112"/>
                  </a:cubicBezTo>
                  <a:lnTo>
                    <a:pt x="128" y="128"/>
                  </a:lnTo>
                  <a:close/>
                  <a:moveTo>
                    <a:pt x="131" y="104"/>
                  </a:moveTo>
                  <a:cubicBezTo>
                    <a:pt x="112" y="104"/>
                    <a:pt x="112" y="104"/>
                    <a:pt x="112" y="104"/>
                  </a:cubicBezTo>
                  <a:cubicBezTo>
                    <a:pt x="112" y="88"/>
                    <a:pt x="112" y="88"/>
                    <a:pt x="112" y="88"/>
                  </a:cubicBezTo>
                  <a:cubicBezTo>
                    <a:pt x="133" y="88"/>
                    <a:pt x="133" y="88"/>
                    <a:pt x="133" y="88"/>
                  </a:cubicBezTo>
                  <a:lnTo>
                    <a:pt x="131" y="104"/>
                  </a:lnTo>
                  <a:close/>
                  <a:moveTo>
                    <a:pt x="134" y="80"/>
                  </a:moveTo>
                  <a:cubicBezTo>
                    <a:pt x="112" y="80"/>
                    <a:pt x="112" y="80"/>
                    <a:pt x="112" y="80"/>
                  </a:cubicBezTo>
                  <a:cubicBezTo>
                    <a:pt x="112" y="64"/>
                    <a:pt x="112" y="64"/>
                    <a:pt x="112" y="64"/>
                  </a:cubicBezTo>
                  <a:cubicBezTo>
                    <a:pt x="136" y="64"/>
                    <a:pt x="136" y="64"/>
                    <a:pt x="136" y="64"/>
                  </a:cubicBezTo>
                  <a:lnTo>
                    <a:pt x="134" y="80"/>
                  </a:lnTo>
                  <a:close/>
                  <a:moveTo>
                    <a:pt x="144" y="152"/>
                  </a:moveTo>
                  <a:cubicBezTo>
                    <a:pt x="140" y="152"/>
                    <a:pt x="136" y="148"/>
                    <a:pt x="136" y="144"/>
                  </a:cubicBezTo>
                  <a:cubicBezTo>
                    <a:pt x="136" y="140"/>
                    <a:pt x="140" y="136"/>
                    <a:pt x="144" y="136"/>
                  </a:cubicBezTo>
                  <a:cubicBezTo>
                    <a:pt x="148" y="136"/>
                    <a:pt x="152" y="140"/>
                    <a:pt x="152" y="144"/>
                  </a:cubicBezTo>
                  <a:cubicBezTo>
                    <a:pt x="152" y="148"/>
                    <a:pt x="148" y="152"/>
                    <a:pt x="144" y="152"/>
                  </a:cubicBezTo>
                  <a:moveTo>
                    <a:pt x="153" y="128"/>
                  </a:moveTo>
                  <a:cubicBezTo>
                    <a:pt x="136" y="128"/>
                    <a:pt x="136" y="128"/>
                    <a:pt x="136" y="128"/>
                  </a:cubicBezTo>
                  <a:cubicBezTo>
                    <a:pt x="138" y="112"/>
                    <a:pt x="138" y="112"/>
                    <a:pt x="138" y="112"/>
                  </a:cubicBezTo>
                  <a:cubicBezTo>
                    <a:pt x="156" y="112"/>
                    <a:pt x="156" y="112"/>
                    <a:pt x="156" y="112"/>
                  </a:cubicBezTo>
                  <a:lnTo>
                    <a:pt x="153" y="128"/>
                  </a:lnTo>
                  <a:close/>
                  <a:moveTo>
                    <a:pt x="139" y="104"/>
                  </a:moveTo>
                  <a:cubicBezTo>
                    <a:pt x="141" y="88"/>
                    <a:pt x="141" y="88"/>
                    <a:pt x="141" y="88"/>
                  </a:cubicBezTo>
                  <a:cubicBezTo>
                    <a:pt x="162" y="88"/>
                    <a:pt x="162" y="88"/>
                    <a:pt x="162" y="88"/>
                  </a:cubicBezTo>
                  <a:cubicBezTo>
                    <a:pt x="158" y="104"/>
                    <a:pt x="158" y="104"/>
                    <a:pt x="158" y="104"/>
                  </a:cubicBezTo>
                  <a:lnTo>
                    <a:pt x="139" y="104"/>
                  </a:lnTo>
                  <a:close/>
                </a:path>
              </a:pathLst>
            </a:custGeom>
            <a:solidFill>
              <a:schemeClr val="bg1"/>
            </a:solidFill>
            <a:ln>
              <a:noFill/>
            </a:ln>
          </p:spPr>
          <p:txBody>
            <a:bodyPr anchor="ctr"/>
            <a:lstStyle/>
            <a:p>
              <a:pPr algn="ctr"/>
              <a:endParaRPr>
                <a:cs typeface="+mn-ea"/>
                <a:sym typeface="+mn-lt"/>
              </a:endParaRPr>
            </a:p>
          </p:txBody>
        </p:sp>
        <p:sp>
          <p:nvSpPr>
            <p:cNvPr id="11" name="文本框 10"/>
            <p:cNvSpPr txBox="1"/>
            <p:nvPr/>
          </p:nvSpPr>
          <p:spPr>
            <a:xfrm>
              <a:off x="818517" y="4489446"/>
              <a:ext cx="2640371" cy="600164"/>
            </a:xfrm>
            <a:prstGeom prst="rect">
              <a:avLst/>
            </a:prstGeom>
            <a:noFill/>
          </p:spPr>
          <p:txBody>
            <a:bodyPr wrap="square">
              <a:normAutofit/>
            </a:bodyPr>
            <a:lstStyle/>
            <a:p>
              <a:pPr algn="ctr">
                <a:lnSpc>
                  <a:spcPct val="120000"/>
                </a:lnSpc>
              </a:pPr>
              <a:r>
                <a:rPr lang="zh-CN" altLang="en-US" sz="1100">
                  <a:cs typeface="+mn-ea"/>
                  <a:sym typeface="+mn-lt"/>
                </a:rPr>
                <a:t>此部分内容作为文字排版占位显示</a:t>
              </a:r>
              <a:br>
                <a:rPr lang="zh-CN" altLang="en-US" sz="1100">
                  <a:cs typeface="+mn-ea"/>
                  <a:sym typeface="+mn-lt"/>
                </a:rPr>
              </a:br>
              <a:r>
                <a:rPr lang="zh-CN" altLang="en-US" sz="1100">
                  <a:cs typeface="+mn-ea"/>
                  <a:sym typeface="+mn-lt"/>
                </a:rPr>
                <a:t>（建议使用主题字体）。</a:t>
              </a:r>
            </a:p>
          </p:txBody>
        </p:sp>
        <p:sp>
          <p:nvSpPr>
            <p:cNvPr id="12" name="文本框 11"/>
            <p:cNvSpPr txBox="1"/>
            <p:nvPr/>
          </p:nvSpPr>
          <p:spPr>
            <a:xfrm>
              <a:off x="1430817" y="3988947"/>
              <a:ext cx="1415772" cy="338554"/>
            </a:xfrm>
            <a:prstGeom prst="rect">
              <a:avLst/>
            </a:prstGeom>
            <a:noFill/>
          </p:spPr>
          <p:txBody>
            <a:bodyPr wrap="none">
              <a:normAutofit/>
            </a:bodyPr>
            <a:lstStyle/>
            <a:p>
              <a:pPr algn="ctr"/>
              <a:r>
                <a:rPr lang="zh-CN" altLang="en-US" sz="1600" b="1" dirty="0">
                  <a:cs typeface="+mn-ea"/>
                  <a:sym typeface="+mn-lt"/>
                </a:rPr>
                <a:t>标题文本预设</a:t>
              </a:r>
            </a:p>
          </p:txBody>
        </p:sp>
        <p:sp>
          <p:nvSpPr>
            <p:cNvPr id="13" name="文本框 12"/>
            <p:cNvSpPr txBox="1"/>
            <p:nvPr/>
          </p:nvSpPr>
          <p:spPr>
            <a:xfrm>
              <a:off x="3584600" y="4489446"/>
              <a:ext cx="2640371" cy="600164"/>
            </a:xfrm>
            <a:prstGeom prst="rect">
              <a:avLst/>
            </a:prstGeom>
            <a:noFill/>
          </p:spPr>
          <p:txBody>
            <a:bodyPr wrap="square">
              <a:normAutofit/>
            </a:bodyPr>
            <a:lstStyle/>
            <a:p>
              <a:pPr algn="ctr">
                <a:lnSpc>
                  <a:spcPct val="120000"/>
                </a:lnSpc>
              </a:pPr>
              <a:r>
                <a:rPr lang="zh-CN" altLang="en-US" sz="1100">
                  <a:cs typeface="+mn-ea"/>
                  <a:sym typeface="+mn-lt"/>
                </a:rPr>
                <a:t>此部分内容作为文字排版占位显示</a:t>
              </a:r>
              <a:br>
                <a:rPr lang="zh-CN" altLang="en-US" sz="1100">
                  <a:cs typeface="+mn-ea"/>
                  <a:sym typeface="+mn-lt"/>
                </a:rPr>
              </a:br>
              <a:r>
                <a:rPr lang="zh-CN" altLang="en-US" sz="1100">
                  <a:cs typeface="+mn-ea"/>
                  <a:sym typeface="+mn-lt"/>
                </a:rPr>
                <a:t>（建议使用主题字体）。</a:t>
              </a:r>
            </a:p>
          </p:txBody>
        </p:sp>
        <p:sp>
          <p:nvSpPr>
            <p:cNvPr id="14" name="文本框 13"/>
            <p:cNvSpPr txBox="1"/>
            <p:nvPr/>
          </p:nvSpPr>
          <p:spPr>
            <a:xfrm>
              <a:off x="4240062" y="3988947"/>
              <a:ext cx="1415772" cy="338554"/>
            </a:xfrm>
            <a:prstGeom prst="rect">
              <a:avLst/>
            </a:prstGeom>
            <a:noFill/>
          </p:spPr>
          <p:txBody>
            <a:bodyPr wrap="none">
              <a:normAutofit/>
            </a:bodyPr>
            <a:lstStyle/>
            <a:p>
              <a:pPr algn="ctr"/>
              <a:r>
                <a:rPr lang="zh-CN" altLang="en-US" sz="1600" b="1">
                  <a:solidFill>
                    <a:schemeClr val="accent3"/>
                  </a:solidFill>
                  <a:cs typeface="+mn-ea"/>
                  <a:sym typeface="+mn-lt"/>
                </a:rPr>
                <a:t>标题文本预设</a:t>
              </a:r>
            </a:p>
          </p:txBody>
        </p:sp>
        <p:sp>
          <p:nvSpPr>
            <p:cNvPr id="15" name="文本框 14"/>
            <p:cNvSpPr txBox="1"/>
            <p:nvPr/>
          </p:nvSpPr>
          <p:spPr>
            <a:xfrm>
              <a:off x="6191113" y="4489446"/>
              <a:ext cx="2640371" cy="600164"/>
            </a:xfrm>
            <a:prstGeom prst="rect">
              <a:avLst/>
            </a:prstGeom>
            <a:noFill/>
          </p:spPr>
          <p:txBody>
            <a:bodyPr wrap="square">
              <a:normAutofit/>
            </a:bodyPr>
            <a:lstStyle/>
            <a:p>
              <a:pPr algn="ctr">
                <a:lnSpc>
                  <a:spcPct val="120000"/>
                </a:lnSpc>
              </a:pPr>
              <a:r>
                <a:rPr lang="zh-CN" altLang="en-US" sz="1100">
                  <a:cs typeface="+mn-ea"/>
                  <a:sym typeface="+mn-lt"/>
                </a:rPr>
                <a:t>此部分内容作为文字排版占位显示</a:t>
              </a:r>
              <a:br>
                <a:rPr lang="zh-CN" altLang="en-US" sz="1100">
                  <a:cs typeface="+mn-ea"/>
                  <a:sym typeface="+mn-lt"/>
                </a:rPr>
              </a:br>
              <a:r>
                <a:rPr lang="zh-CN" altLang="en-US" sz="1100">
                  <a:cs typeface="+mn-ea"/>
                  <a:sym typeface="+mn-lt"/>
                </a:rPr>
                <a:t>（建议使用主题字体）。</a:t>
              </a:r>
            </a:p>
          </p:txBody>
        </p:sp>
        <p:sp>
          <p:nvSpPr>
            <p:cNvPr id="16" name="文本框 15"/>
            <p:cNvSpPr txBox="1"/>
            <p:nvPr/>
          </p:nvSpPr>
          <p:spPr>
            <a:xfrm>
              <a:off x="6803411" y="3988947"/>
              <a:ext cx="1415772" cy="338554"/>
            </a:xfrm>
            <a:prstGeom prst="rect">
              <a:avLst/>
            </a:prstGeom>
            <a:noFill/>
          </p:spPr>
          <p:txBody>
            <a:bodyPr wrap="none">
              <a:normAutofit/>
            </a:bodyPr>
            <a:lstStyle/>
            <a:p>
              <a:pPr algn="ctr"/>
              <a:r>
                <a:rPr lang="zh-CN" altLang="en-US" sz="1600" b="1">
                  <a:solidFill>
                    <a:schemeClr val="accent4"/>
                  </a:solidFill>
                  <a:cs typeface="+mn-ea"/>
                  <a:sym typeface="+mn-lt"/>
                </a:rPr>
                <a:t>标题文本预设</a:t>
              </a:r>
            </a:p>
          </p:txBody>
        </p:sp>
        <p:sp>
          <p:nvSpPr>
            <p:cNvPr id="17" name="文本框 16"/>
            <p:cNvSpPr txBox="1"/>
            <p:nvPr/>
          </p:nvSpPr>
          <p:spPr>
            <a:xfrm>
              <a:off x="8863961" y="4489446"/>
              <a:ext cx="2640371" cy="600164"/>
            </a:xfrm>
            <a:prstGeom prst="rect">
              <a:avLst/>
            </a:prstGeom>
            <a:noFill/>
          </p:spPr>
          <p:txBody>
            <a:bodyPr wrap="square">
              <a:normAutofit/>
            </a:bodyPr>
            <a:lstStyle/>
            <a:p>
              <a:pPr algn="ctr">
                <a:lnSpc>
                  <a:spcPct val="120000"/>
                </a:lnSpc>
              </a:pPr>
              <a:r>
                <a:rPr lang="zh-CN" altLang="en-US" sz="1100">
                  <a:cs typeface="+mn-ea"/>
                  <a:sym typeface="+mn-lt"/>
                </a:rPr>
                <a:t>此部分内容作为文字排版占位显示</a:t>
              </a:r>
              <a:br>
                <a:rPr lang="zh-CN" altLang="en-US" sz="1100">
                  <a:cs typeface="+mn-ea"/>
                  <a:sym typeface="+mn-lt"/>
                </a:rPr>
              </a:br>
              <a:r>
                <a:rPr lang="zh-CN" altLang="en-US" sz="1100">
                  <a:cs typeface="+mn-ea"/>
                  <a:sym typeface="+mn-lt"/>
                </a:rPr>
                <a:t>（建议使用主题字体）。</a:t>
              </a:r>
            </a:p>
          </p:txBody>
        </p:sp>
        <p:sp>
          <p:nvSpPr>
            <p:cNvPr id="18" name="文本框 17"/>
            <p:cNvSpPr txBox="1"/>
            <p:nvPr/>
          </p:nvSpPr>
          <p:spPr>
            <a:xfrm>
              <a:off x="9534667" y="3988947"/>
              <a:ext cx="1415772" cy="338554"/>
            </a:xfrm>
            <a:prstGeom prst="rect">
              <a:avLst/>
            </a:prstGeom>
            <a:noFill/>
          </p:spPr>
          <p:txBody>
            <a:bodyPr wrap="none">
              <a:normAutofit/>
            </a:bodyPr>
            <a:lstStyle/>
            <a:p>
              <a:pPr algn="ctr"/>
              <a:r>
                <a:rPr lang="zh-CN" altLang="en-US" sz="1600" b="1">
                  <a:solidFill>
                    <a:schemeClr val="accent5"/>
                  </a:solidFill>
                  <a:cs typeface="+mn-ea"/>
                  <a:sym typeface="+mn-lt"/>
                </a:rPr>
                <a:t>标题文本预设</a:t>
              </a:r>
            </a:p>
          </p:txBody>
        </p:sp>
      </p:grpSp>
      <p:sp>
        <p:nvSpPr>
          <p:cNvPr id="35" name="矩形 34">
            <a:extLst>
              <a:ext uri="{FF2B5EF4-FFF2-40B4-BE49-F238E27FC236}">
                <a16:creationId xmlns:a16="http://schemas.microsoft.com/office/drawing/2014/main" id="{148666B9-FE98-42C7-A50E-E091B93DCE38}"/>
              </a:ext>
            </a:extLst>
          </p:cNvPr>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文本框 35">
            <a:extLst>
              <a:ext uri="{FF2B5EF4-FFF2-40B4-BE49-F238E27FC236}">
                <a16:creationId xmlns:a16="http://schemas.microsoft.com/office/drawing/2014/main" id="{ED227058-5217-49D8-B215-BE565055D14F}"/>
              </a:ext>
            </a:extLst>
          </p:cNvPr>
          <p:cNvSpPr txBox="1"/>
          <p:nvPr/>
        </p:nvSpPr>
        <p:spPr>
          <a:xfrm>
            <a:off x="777220" y="76047"/>
            <a:ext cx="3462841" cy="523220"/>
          </a:xfrm>
          <a:prstGeom prst="rect">
            <a:avLst/>
          </a:prstGeom>
          <a:noFill/>
        </p:spPr>
        <p:txBody>
          <a:bodyPr wrap="square" rtlCol="0">
            <a:spAutoFit/>
          </a:bodyPr>
          <a:lstStyle/>
          <a:p>
            <a:r>
              <a:rPr lang="en-US" altLang="zh-CN" sz="2800" dirty="0">
                <a:solidFill>
                  <a:srgbClr val="3B3C3E"/>
                </a:solidFill>
                <a:cs typeface="+mn-ea"/>
                <a:sym typeface="+mn-lt"/>
              </a:rPr>
              <a:t>Feature Selection</a:t>
            </a:r>
            <a:endParaRPr lang="zh-CN" altLang="en-US" sz="2800" dirty="0">
              <a:solidFill>
                <a:srgbClr val="3B3C3E"/>
              </a:solidFill>
              <a:cs typeface="+mn-ea"/>
              <a:sym typeface="+mn-lt"/>
            </a:endParaRPr>
          </a:p>
        </p:txBody>
      </p:sp>
    </p:spTree>
    <p:extLst>
      <p:ext uri="{BB962C8B-B14F-4D97-AF65-F5344CB8AC3E}">
        <p14:creationId xmlns:p14="http://schemas.microsoft.com/office/powerpoint/2010/main" val="267721931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p:transition spd="med" advTm="3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77221" y="76047"/>
            <a:ext cx="2802224" cy="523220"/>
          </a:xfrm>
          <a:prstGeom prst="rect">
            <a:avLst/>
          </a:prstGeom>
          <a:noFill/>
        </p:spPr>
        <p:txBody>
          <a:bodyPr wrap="square" rtlCol="0">
            <a:spAutoFit/>
          </a:bodyPr>
          <a:lstStyle/>
          <a:p>
            <a:r>
              <a:rPr lang="en-US" altLang="zh-CN" sz="2800" dirty="0">
                <a:solidFill>
                  <a:srgbClr val="3B3C3E"/>
                </a:solidFill>
                <a:cs typeface="+mn-ea"/>
                <a:sym typeface="+mn-lt"/>
              </a:rPr>
              <a:t>Modelling</a:t>
            </a:r>
            <a:endParaRPr lang="zh-CN" altLang="en-US" sz="2800" dirty="0">
              <a:solidFill>
                <a:srgbClr val="3B3C3E"/>
              </a:solidFill>
              <a:cs typeface="+mn-ea"/>
              <a:sym typeface="+mn-lt"/>
            </a:endParaRPr>
          </a:p>
        </p:txBody>
      </p:sp>
      <p:sp>
        <p:nvSpPr>
          <p:cNvPr id="10" name="文本框 9"/>
          <p:cNvSpPr txBox="1"/>
          <p:nvPr/>
        </p:nvSpPr>
        <p:spPr>
          <a:xfrm>
            <a:off x="523182" y="4616768"/>
            <a:ext cx="2997945" cy="1754326"/>
          </a:xfrm>
          <a:prstGeom prst="rect">
            <a:avLst/>
          </a:prstGeom>
          <a:noFill/>
        </p:spPr>
        <p:txBody>
          <a:bodyPr wrap="square" rtlCol="0">
            <a:spAutoFit/>
          </a:bodyPr>
          <a:lstStyle/>
          <a:p>
            <a:pPr algn="ctr">
              <a:lnSpc>
                <a:spcPct val="150000"/>
              </a:lnSpc>
            </a:pPr>
            <a:r>
              <a:rPr lang="zh-CN" altLang="en-US" dirty="0">
                <a:solidFill>
                  <a:srgbClr val="3B3C3E"/>
                </a:solidFill>
                <a:cs typeface="+mn-ea"/>
                <a:sym typeface="+mn-lt"/>
              </a:rPr>
              <a:t>请编辑您的文本请编辑您的文本请编辑您的文本请编辑您的文本请编辑您的文本请编辑您的文本</a:t>
            </a:r>
          </a:p>
        </p:txBody>
      </p:sp>
      <p:sp>
        <p:nvSpPr>
          <p:cNvPr id="12" name="文本框 11"/>
          <p:cNvSpPr txBox="1"/>
          <p:nvPr/>
        </p:nvSpPr>
        <p:spPr>
          <a:xfrm>
            <a:off x="4609885" y="4616768"/>
            <a:ext cx="2997945" cy="1754326"/>
          </a:xfrm>
          <a:prstGeom prst="rect">
            <a:avLst/>
          </a:prstGeom>
          <a:noFill/>
        </p:spPr>
        <p:txBody>
          <a:bodyPr wrap="square" rtlCol="0">
            <a:spAutoFit/>
          </a:bodyPr>
          <a:lstStyle/>
          <a:p>
            <a:pPr algn="ctr">
              <a:lnSpc>
                <a:spcPct val="150000"/>
              </a:lnSpc>
            </a:pPr>
            <a:r>
              <a:rPr lang="zh-CN" altLang="en-US" dirty="0">
                <a:solidFill>
                  <a:srgbClr val="3B3C3E"/>
                </a:solidFill>
                <a:cs typeface="+mn-ea"/>
                <a:sym typeface="+mn-lt"/>
              </a:rPr>
              <a:t>请编辑您的文本请编辑您的文本请编辑您的文本请编辑您的文本请编辑您的文本请编辑您的文本</a:t>
            </a:r>
          </a:p>
        </p:txBody>
      </p:sp>
      <p:sp>
        <p:nvSpPr>
          <p:cNvPr id="13" name="文本框 12"/>
          <p:cNvSpPr txBox="1"/>
          <p:nvPr/>
        </p:nvSpPr>
        <p:spPr>
          <a:xfrm>
            <a:off x="8696588" y="4616768"/>
            <a:ext cx="2997945" cy="1754326"/>
          </a:xfrm>
          <a:prstGeom prst="rect">
            <a:avLst/>
          </a:prstGeom>
          <a:noFill/>
        </p:spPr>
        <p:txBody>
          <a:bodyPr wrap="square" rtlCol="0">
            <a:spAutoFit/>
          </a:bodyPr>
          <a:lstStyle/>
          <a:p>
            <a:pPr algn="ctr">
              <a:lnSpc>
                <a:spcPct val="150000"/>
              </a:lnSpc>
            </a:pPr>
            <a:r>
              <a:rPr lang="zh-CN" altLang="en-US" dirty="0">
                <a:solidFill>
                  <a:srgbClr val="3B3C3E"/>
                </a:solidFill>
                <a:cs typeface="+mn-ea"/>
                <a:sym typeface="+mn-lt"/>
              </a:rPr>
              <a:t>请编辑您的文本请编辑您的文本请编辑您的文本请编辑您的文本请编辑您的文本请编辑您的文本</a:t>
            </a:r>
          </a:p>
        </p:txBody>
      </p:sp>
      <p:grpSp>
        <p:nvGrpSpPr>
          <p:cNvPr id="2" name="组合 1">
            <a:extLst>
              <a:ext uri="{FF2B5EF4-FFF2-40B4-BE49-F238E27FC236}">
                <a16:creationId xmlns:a16="http://schemas.microsoft.com/office/drawing/2014/main" id="{2D9E7AFE-A0B3-CA5E-B9BF-EF916ED1DBB7}"/>
              </a:ext>
            </a:extLst>
          </p:cNvPr>
          <p:cNvGrpSpPr/>
          <p:nvPr/>
        </p:nvGrpSpPr>
        <p:grpSpPr>
          <a:xfrm>
            <a:off x="322097" y="1162051"/>
            <a:ext cx="3400114" cy="2266950"/>
            <a:chOff x="322097" y="1162051"/>
            <a:chExt cx="3400114" cy="2266950"/>
          </a:xfrm>
        </p:grpSpPr>
        <p:sp>
          <p:nvSpPr>
            <p:cNvPr id="7" name="矩形 6"/>
            <p:cNvSpPr/>
            <p:nvPr/>
          </p:nvSpPr>
          <p:spPr>
            <a:xfrm>
              <a:off x="431481" y="1162051"/>
              <a:ext cx="3181349" cy="2266950"/>
            </a:xfrm>
            <a:prstGeom prst="rect">
              <a:avLst/>
            </a:prstGeom>
            <a:noFill/>
            <a:ln w="38100">
              <a:solidFill>
                <a:srgbClr val="3B3C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322097" y="1394652"/>
              <a:ext cx="3400114" cy="1446550"/>
            </a:xfrm>
            <a:prstGeom prst="rect">
              <a:avLst/>
            </a:prstGeom>
            <a:noFill/>
          </p:spPr>
          <p:txBody>
            <a:bodyPr wrap="square" rtlCol="0">
              <a:spAutoFit/>
            </a:bodyPr>
            <a:lstStyle/>
            <a:p>
              <a:pPr algn="ctr"/>
              <a:r>
                <a:rPr lang="en-US" altLang="zh-CN" sz="4400" dirty="0">
                  <a:solidFill>
                    <a:srgbClr val="3B3C3E"/>
                  </a:solidFill>
                  <a:cs typeface="+mn-ea"/>
                  <a:sym typeface="+mn-lt"/>
                </a:rPr>
                <a:t>Linear Regression</a:t>
              </a:r>
              <a:endParaRPr lang="zh-CN" altLang="en-US" sz="4400" dirty="0">
                <a:solidFill>
                  <a:srgbClr val="3B3C3E"/>
                </a:solidFill>
                <a:cs typeface="+mn-ea"/>
                <a:sym typeface="+mn-lt"/>
              </a:endParaRPr>
            </a:p>
          </p:txBody>
        </p:sp>
      </p:grpSp>
      <p:sp>
        <p:nvSpPr>
          <p:cNvPr id="19" name="文本框 18"/>
          <p:cNvSpPr txBox="1"/>
          <p:nvPr/>
        </p:nvSpPr>
        <p:spPr>
          <a:xfrm>
            <a:off x="5211003" y="2663491"/>
            <a:ext cx="1769994" cy="1015663"/>
          </a:xfrm>
          <a:prstGeom prst="rect">
            <a:avLst/>
          </a:prstGeom>
          <a:noFill/>
        </p:spPr>
        <p:txBody>
          <a:bodyPr wrap="square" rtlCol="0">
            <a:spAutoFit/>
          </a:bodyPr>
          <a:lstStyle/>
          <a:p>
            <a:r>
              <a:rPr lang="en-US" altLang="zh-CN" sz="6000" dirty="0">
                <a:solidFill>
                  <a:schemeClr val="bg1"/>
                </a:solidFill>
                <a:cs typeface="+mn-ea"/>
                <a:sym typeface="+mn-lt"/>
              </a:rPr>
              <a:t>20%</a:t>
            </a:r>
            <a:endParaRPr lang="zh-CN" altLang="en-US" sz="6000" dirty="0">
              <a:solidFill>
                <a:schemeClr val="bg1"/>
              </a:solidFill>
              <a:cs typeface="+mn-ea"/>
              <a:sym typeface="+mn-lt"/>
            </a:endParaRPr>
          </a:p>
        </p:txBody>
      </p:sp>
      <p:sp>
        <p:nvSpPr>
          <p:cNvPr id="20" name="文本框 19"/>
          <p:cNvSpPr txBox="1"/>
          <p:nvPr/>
        </p:nvSpPr>
        <p:spPr>
          <a:xfrm>
            <a:off x="5202492" y="3631173"/>
            <a:ext cx="1787017" cy="369332"/>
          </a:xfrm>
          <a:prstGeom prst="rect">
            <a:avLst/>
          </a:prstGeom>
          <a:noFill/>
        </p:spPr>
        <p:txBody>
          <a:bodyPr wrap="square" rtlCol="0">
            <a:spAutoFit/>
          </a:bodyPr>
          <a:lstStyle/>
          <a:p>
            <a:r>
              <a:rPr lang="zh-CN" altLang="en-US" dirty="0">
                <a:solidFill>
                  <a:schemeClr val="bg1"/>
                </a:solidFill>
                <a:cs typeface="+mn-ea"/>
                <a:sym typeface="+mn-lt"/>
              </a:rPr>
              <a:t>请编辑您的文本</a:t>
            </a:r>
          </a:p>
        </p:txBody>
      </p:sp>
      <p:grpSp>
        <p:nvGrpSpPr>
          <p:cNvPr id="3" name="组合 2">
            <a:extLst>
              <a:ext uri="{FF2B5EF4-FFF2-40B4-BE49-F238E27FC236}">
                <a16:creationId xmlns:a16="http://schemas.microsoft.com/office/drawing/2014/main" id="{136612B9-2846-B82F-8F4B-9DF71672AC64}"/>
              </a:ext>
            </a:extLst>
          </p:cNvPr>
          <p:cNvGrpSpPr/>
          <p:nvPr/>
        </p:nvGrpSpPr>
        <p:grpSpPr>
          <a:xfrm>
            <a:off x="4392828" y="1162051"/>
            <a:ext cx="3400114" cy="2266950"/>
            <a:chOff x="322097" y="1162051"/>
            <a:chExt cx="3400114" cy="2266950"/>
          </a:xfrm>
        </p:grpSpPr>
        <p:sp>
          <p:nvSpPr>
            <p:cNvPr id="6" name="矩形 5">
              <a:extLst>
                <a:ext uri="{FF2B5EF4-FFF2-40B4-BE49-F238E27FC236}">
                  <a16:creationId xmlns:a16="http://schemas.microsoft.com/office/drawing/2014/main" id="{937F4C15-293E-2D28-1E2A-9EABF0806375}"/>
                </a:ext>
              </a:extLst>
            </p:cNvPr>
            <p:cNvSpPr/>
            <p:nvPr/>
          </p:nvSpPr>
          <p:spPr>
            <a:xfrm>
              <a:off x="431481" y="1162051"/>
              <a:ext cx="3181349" cy="2266950"/>
            </a:xfrm>
            <a:prstGeom prst="rect">
              <a:avLst/>
            </a:prstGeom>
            <a:noFill/>
            <a:ln w="38100">
              <a:solidFill>
                <a:srgbClr val="3B3C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a:extLst>
                <a:ext uri="{FF2B5EF4-FFF2-40B4-BE49-F238E27FC236}">
                  <a16:creationId xmlns:a16="http://schemas.microsoft.com/office/drawing/2014/main" id="{339720F6-9D3E-2A32-EB6D-43E6D4B50252}"/>
                </a:ext>
              </a:extLst>
            </p:cNvPr>
            <p:cNvSpPr txBox="1"/>
            <p:nvPr/>
          </p:nvSpPr>
          <p:spPr>
            <a:xfrm>
              <a:off x="322097" y="1394652"/>
              <a:ext cx="3400114" cy="1446550"/>
            </a:xfrm>
            <a:prstGeom prst="rect">
              <a:avLst/>
            </a:prstGeom>
            <a:noFill/>
          </p:spPr>
          <p:txBody>
            <a:bodyPr wrap="square" rtlCol="0">
              <a:spAutoFit/>
            </a:bodyPr>
            <a:lstStyle/>
            <a:p>
              <a:pPr algn="ctr"/>
              <a:r>
                <a:rPr lang="en-US" altLang="zh-CN" sz="4400" dirty="0">
                  <a:solidFill>
                    <a:srgbClr val="3B3C3E"/>
                  </a:solidFill>
                  <a:cs typeface="+mn-ea"/>
                  <a:sym typeface="+mn-lt"/>
                </a:rPr>
                <a:t>Random</a:t>
              </a:r>
            </a:p>
            <a:p>
              <a:pPr algn="ctr"/>
              <a:r>
                <a:rPr lang="en-US" altLang="zh-CN" sz="4400" dirty="0">
                  <a:solidFill>
                    <a:srgbClr val="3B3C3E"/>
                  </a:solidFill>
                  <a:cs typeface="+mn-ea"/>
                  <a:sym typeface="+mn-lt"/>
                </a:rPr>
                <a:t>Forest</a:t>
              </a:r>
              <a:endParaRPr lang="zh-CN" altLang="en-US" sz="4400" dirty="0">
                <a:solidFill>
                  <a:srgbClr val="3B3C3E"/>
                </a:solidFill>
                <a:cs typeface="+mn-ea"/>
                <a:sym typeface="+mn-lt"/>
              </a:endParaRPr>
            </a:p>
          </p:txBody>
        </p:sp>
      </p:grpSp>
      <p:grpSp>
        <p:nvGrpSpPr>
          <p:cNvPr id="14" name="组合 13">
            <a:extLst>
              <a:ext uri="{FF2B5EF4-FFF2-40B4-BE49-F238E27FC236}">
                <a16:creationId xmlns:a16="http://schemas.microsoft.com/office/drawing/2014/main" id="{5E280875-F5C3-C31F-0C0B-381000B3FBFD}"/>
              </a:ext>
            </a:extLst>
          </p:cNvPr>
          <p:cNvGrpSpPr/>
          <p:nvPr/>
        </p:nvGrpSpPr>
        <p:grpSpPr>
          <a:xfrm>
            <a:off x="8572943" y="1162050"/>
            <a:ext cx="3400114" cy="2266950"/>
            <a:chOff x="322097" y="1162051"/>
            <a:chExt cx="3400114" cy="2266950"/>
          </a:xfrm>
        </p:grpSpPr>
        <p:sp>
          <p:nvSpPr>
            <p:cNvPr id="24" name="矩形 23">
              <a:extLst>
                <a:ext uri="{FF2B5EF4-FFF2-40B4-BE49-F238E27FC236}">
                  <a16:creationId xmlns:a16="http://schemas.microsoft.com/office/drawing/2014/main" id="{F7DA41CE-A354-2F6C-DF47-30A4B74FBCFC}"/>
                </a:ext>
              </a:extLst>
            </p:cNvPr>
            <p:cNvSpPr/>
            <p:nvPr/>
          </p:nvSpPr>
          <p:spPr>
            <a:xfrm>
              <a:off x="431481" y="1162051"/>
              <a:ext cx="3181349" cy="2266950"/>
            </a:xfrm>
            <a:prstGeom prst="rect">
              <a:avLst/>
            </a:prstGeom>
            <a:noFill/>
            <a:ln w="38100">
              <a:solidFill>
                <a:srgbClr val="3B3C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文本框 24">
              <a:extLst>
                <a:ext uri="{FF2B5EF4-FFF2-40B4-BE49-F238E27FC236}">
                  <a16:creationId xmlns:a16="http://schemas.microsoft.com/office/drawing/2014/main" id="{26092520-B07A-1DBE-08FB-7C5338E156B1}"/>
                </a:ext>
              </a:extLst>
            </p:cNvPr>
            <p:cNvSpPr txBox="1"/>
            <p:nvPr/>
          </p:nvSpPr>
          <p:spPr>
            <a:xfrm>
              <a:off x="322097" y="1394652"/>
              <a:ext cx="3400114" cy="769441"/>
            </a:xfrm>
            <a:prstGeom prst="rect">
              <a:avLst/>
            </a:prstGeom>
            <a:noFill/>
          </p:spPr>
          <p:txBody>
            <a:bodyPr wrap="square" rtlCol="0">
              <a:spAutoFit/>
            </a:bodyPr>
            <a:lstStyle/>
            <a:p>
              <a:pPr algn="ctr"/>
              <a:endParaRPr lang="zh-CN" altLang="en-US" sz="4400" dirty="0">
                <a:solidFill>
                  <a:srgbClr val="3B3C3E"/>
                </a:solidFill>
                <a:cs typeface="+mn-ea"/>
                <a:sym typeface="+mn-lt"/>
              </a:endParaRPr>
            </a:p>
          </p:txBody>
        </p:sp>
      </p:grpSp>
    </p:spTree>
    <p:extLst>
      <p:ext uri="{BB962C8B-B14F-4D97-AF65-F5344CB8AC3E}">
        <p14:creationId xmlns:p14="http://schemas.microsoft.com/office/powerpoint/2010/main" val="1935159592"/>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EE88A8E0-2BDB-447B-879E-98F2ADF87A7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矩形 5"/>
          <p:cNvSpPr/>
          <p:nvPr/>
        </p:nvSpPr>
        <p:spPr>
          <a:xfrm>
            <a:off x="0" y="4610509"/>
            <a:ext cx="5368413" cy="1663700"/>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328469" y="4704549"/>
            <a:ext cx="754730" cy="1569660"/>
          </a:xfrm>
          <a:prstGeom prst="rect">
            <a:avLst/>
          </a:prstGeom>
          <a:noFill/>
        </p:spPr>
        <p:txBody>
          <a:bodyPr wrap="square" rtlCol="0">
            <a:spAutoFit/>
          </a:bodyPr>
          <a:lstStyle/>
          <a:p>
            <a:r>
              <a:rPr lang="en-US" altLang="zh-CN" sz="9600" dirty="0">
                <a:solidFill>
                  <a:schemeClr val="bg1"/>
                </a:solidFill>
                <a:cs typeface="+mn-ea"/>
                <a:sym typeface="+mn-lt"/>
              </a:rPr>
              <a:t>3</a:t>
            </a:r>
            <a:endParaRPr lang="zh-CN" altLang="en-US" sz="9600" dirty="0">
              <a:solidFill>
                <a:schemeClr val="bg1"/>
              </a:solidFill>
              <a:cs typeface="+mn-ea"/>
              <a:sym typeface="+mn-lt"/>
            </a:endParaRPr>
          </a:p>
        </p:txBody>
      </p:sp>
      <p:sp>
        <p:nvSpPr>
          <p:cNvPr id="8" name="文本框 7"/>
          <p:cNvSpPr txBox="1"/>
          <p:nvPr/>
        </p:nvSpPr>
        <p:spPr>
          <a:xfrm>
            <a:off x="1389330" y="5227769"/>
            <a:ext cx="4078990" cy="523220"/>
          </a:xfrm>
          <a:prstGeom prst="rect">
            <a:avLst/>
          </a:prstGeom>
          <a:noFill/>
        </p:spPr>
        <p:txBody>
          <a:bodyPr wrap="square" rtlCol="0">
            <a:spAutoFit/>
          </a:bodyPr>
          <a:lstStyle/>
          <a:p>
            <a:r>
              <a:rPr lang="en-US" altLang="zh-CN" sz="2800" dirty="0">
                <a:solidFill>
                  <a:schemeClr val="bg1"/>
                </a:solidFill>
                <a:cs typeface="+mn-ea"/>
                <a:sym typeface="+mn-lt"/>
              </a:rPr>
              <a:t>Livable &amp; Affordable</a:t>
            </a:r>
            <a:endParaRPr lang="zh-CN" altLang="en-US" sz="2800" dirty="0">
              <a:solidFill>
                <a:schemeClr val="bg1"/>
              </a:solidFill>
              <a:cs typeface="+mn-ea"/>
              <a:sym typeface="+mn-lt"/>
            </a:endParaRPr>
          </a:p>
        </p:txBody>
      </p:sp>
      <p:sp>
        <p:nvSpPr>
          <p:cNvPr id="10" name="等腰三角形 9"/>
          <p:cNvSpPr/>
          <p:nvPr/>
        </p:nvSpPr>
        <p:spPr>
          <a:xfrm rot="8222601">
            <a:off x="1265881" y="4964451"/>
            <a:ext cx="187209" cy="316601"/>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等腰三角形 10"/>
          <p:cNvSpPr/>
          <p:nvPr/>
        </p:nvSpPr>
        <p:spPr>
          <a:xfrm rot="11849477">
            <a:off x="1586999" y="5009205"/>
            <a:ext cx="93353" cy="157875"/>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矩形 13"/>
          <p:cNvSpPr/>
          <p:nvPr/>
        </p:nvSpPr>
        <p:spPr>
          <a:xfrm>
            <a:off x="5397979" y="4610509"/>
            <a:ext cx="6794021" cy="1663700"/>
          </a:xfrm>
          <a:prstGeom prst="rect">
            <a:avLst/>
          </a:prstGeom>
          <a:solidFill>
            <a:schemeClr val="tx1">
              <a:alpha val="60000"/>
            </a:schemeClr>
          </a:solidFill>
          <a:ln>
            <a:solidFill>
              <a:schemeClr val="tx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5368413" y="5073752"/>
            <a:ext cx="6601983" cy="677237"/>
          </a:xfrm>
          <a:prstGeom prst="rect">
            <a:avLst/>
          </a:prstGeom>
          <a:noFill/>
        </p:spPr>
        <p:txBody>
          <a:bodyPr wrap="square" rtlCol="0">
            <a:spAutoFit/>
          </a:bodyPr>
          <a:lstStyle/>
          <a:p>
            <a:pPr algn="ctr">
              <a:lnSpc>
                <a:spcPct val="150000"/>
              </a:lnSpc>
            </a:pPr>
            <a:r>
              <a:rPr lang="en" altLang="zh-CN" sz="2800" dirty="0">
                <a:solidFill>
                  <a:schemeClr val="bg1"/>
                </a:solidFill>
                <a:latin typeface="PingFang SC" panose="020B0400000000000000" pitchFamily="34" charset="-122"/>
                <a:ea typeface="PingFang SC" panose="020B0400000000000000" pitchFamily="34" charset="-122"/>
              </a:rPr>
              <a:t>M</a:t>
            </a:r>
            <a:r>
              <a:rPr lang="en" altLang="zh-CN" sz="2800" b="0" i="0" u="none" strike="noStrike" dirty="0">
                <a:solidFill>
                  <a:schemeClr val="bg1"/>
                </a:solidFill>
                <a:effectLst/>
                <a:latin typeface="PingFang SC" panose="020B0400000000000000" pitchFamily="34" charset="-122"/>
                <a:ea typeface="PingFang SC" panose="020B0400000000000000" pitchFamily="34" charset="-122"/>
              </a:rPr>
              <a:t>ost livable and affordable suburbs</a:t>
            </a:r>
            <a:endParaRPr lang="zh-CN" altLang="en-US" sz="2000" dirty="0">
              <a:solidFill>
                <a:schemeClr val="bg1"/>
              </a:solidFill>
              <a:cs typeface="+mn-ea"/>
              <a:sym typeface="+mn-lt"/>
            </a:endParaRPr>
          </a:p>
        </p:txBody>
      </p:sp>
    </p:spTree>
    <p:extLst>
      <p:ext uri="{BB962C8B-B14F-4D97-AF65-F5344CB8AC3E}">
        <p14:creationId xmlns:p14="http://schemas.microsoft.com/office/powerpoint/2010/main" val="71058163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a:extLst>
              <a:ext uri="{FF2B5EF4-FFF2-40B4-BE49-F238E27FC236}">
                <a16:creationId xmlns:a16="http://schemas.microsoft.com/office/drawing/2014/main" id="{316B7AF5-3D32-457C-BBAC-162190A32EB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13711" y="1798981"/>
            <a:ext cx="5432291" cy="3593084"/>
          </a:xfrm>
          <a:prstGeom prst="rect">
            <a:avLst/>
          </a:prstGeom>
        </p:spPr>
      </p:pic>
      <p:pic>
        <p:nvPicPr>
          <p:cNvPr id="3" name="图片 2">
            <a:extLst>
              <a:ext uri="{FF2B5EF4-FFF2-40B4-BE49-F238E27FC236}">
                <a16:creationId xmlns:a16="http://schemas.microsoft.com/office/drawing/2014/main" id="{8CB9741A-D267-4B19-BA02-A948E3139AE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5131" y="1798981"/>
            <a:ext cx="5432291" cy="3593084"/>
          </a:xfrm>
          <a:prstGeom prst="rect">
            <a:avLst/>
          </a:prstGeom>
        </p:spPr>
      </p:pic>
      <p:sp>
        <p:nvSpPr>
          <p:cNvPr id="14" name="矩形 13"/>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矩形 17"/>
          <p:cNvSpPr/>
          <p:nvPr/>
        </p:nvSpPr>
        <p:spPr>
          <a:xfrm>
            <a:off x="1115332" y="5562980"/>
            <a:ext cx="532957" cy="533982"/>
          </a:xfrm>
          <a:prstGeom prst="rect">
            <a:avLst/>
          </a:prstGeom>
          <a:noFill/>
          <a:ln w="38100">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矩形 18"/>
          <p:cNvSpPr/>
          <p:nvPr/>
        </p:nvSpPr>
        <p:spPr>
          <a:xfrm>
            <a:off x="1446734" y="5725557"/>
            <a:ext cx="1015106" cy="6189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文本框 19"/>
          <p:cNvSpPr txBox="1"/>
          <p:nvPr/>
        </p:nvSpPr>
        <p:spPr>
          <a:xfrm>
            <a:off x="1316886" y="5693275"/>
            <a:ext cx="637401" cy="461665"/>
          </a:xfrm>
          <a:prstGeom prst="rect">
            <a:avLst/>
          </a:prstGeom>
          <a:noFill/>
        </p:spPr>
        <p:txBody>
          <a:bodyPr wrap="square" rtlCol="0">
            <a:spAutoFit/>
          </a:bodyPr>
          <a:lstStyle/>
          <a:p>
            <a:r>
              <a:rPr lang="en-US" altLang="zh-CN" sz="2400" b="1" dirty="0">
                <a:solidFill>
                  <a:srgbClr val="3B3C3E"/>
                </a:solidFill>
                <a:cs typeface="+mn-ea"/>
                <a:sym typeface="+mn-lt"/>
              </a:rPr>
              <a:t>01</a:t>
            </a:r>
            <a:endParaRPr lang="zh-CN" altLang="en-US" sz="2400" b="1" dirty="0">
              <a:solidFill>
                <a:srgbClr val="3B3C3E"/>
              </a:solidFill>
              <a:cs typeface="+mn-ea"/>
              <a:sym typeface="+mn-lt"/>
            </a:endParaRPr>
          </a:p>
        </p:txBody>
      </p:sp>
      <p:sp>
        <p:nvSpPr>
          <p:cNvPr id="21" name="文本框 20"/>
          <p:cNvSpPr txBox="1"/>
          <p:nvPr/>
        </p:nvSpPr>
        <p:spPr>
          <a:xfrm>
            <a:off x="1931159" y="5492468"/>
            <a:ext cx="3456762" cy="646331"/>
          </a:xfrm>
          <a:prstGeom prst="rect">
            <a:avLst/>
          </a:prstGeom>
          <a:noFill/>
        </p:spPr>
        <p:txBody>
          <a:bodyPr wrap="square" rtlCol="0">
            <a:spAutoFit/>
          </a:bodyPr>
          <a:lstStyle/>
          <a:p>
            <a:r>
              <a:rPr lang="en-US" altLang="zh-CN" sz="3600" dirty="0">
                <a:solidFill>
                  <a:srgbClr val="3B3C3E"/>
                </a:solidFill>
                <a:cs typeface="+mn-ea"/>
                <a:sym typeface="+mn-lt"/>
              </a:rPr>
              <a:t>Livability</a:t>
            </a:r>
            <a:endParaRPr lang="zh-CN" altLang="en-US" dirty="0">
              <a:solidFill>
                <a:srgbClr val="3B3C3E"/>
              </a:solidFill>
              <a:cs typeface="+mn-ea"/>
              <a:sym typeface="+mn-lt"/>
            </a:endParaRPr>
          </a:p>
        </p:txBody>
      </p:sp>
      <p:sp>
        <p:nvSpPr>
          <p:cNvPr id="27" name="矩形 26"/>
          <p:cNvSpPr/>
          <p:nvPr/>
        </p:nvSpPr>
        <p:spPr>
          <a:xfrm>
            <a:off x="7003913" y="5562980"/>
            <a:ext cx="532957" cy="533982"/>
          </a:xfrm>
          <a:prstGeom prst="rect">
            <a:avLst/>
          </a:prstGeom>
          <a:noFill/>
          <a:ln w="38100">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矩形 27"/>
          <p:cNvSpPr/>
          <p:nvPr/>
        </p:nvSpPr>
        <p:spPr>
          <a:xfrm>
            <a:off x="7335315" y="5725557"/>
            <a:ext cx="1015106" cy="6189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文本框 28"/>
          <p:cNvSpPr txBox="1"/>
          <p:nvPr/>
        </p:nvSpPr>
        <p:spPr>
          <a:xfrm>
            <a:off x="7205467" y="5693275"/>
            <a:ext cx="637401" cy="461665"/>
          </a:xfrm>
          <a:prstGeom prst="rect">
            <a:avLst/>
          </a:prstGeom>
          <a:noFill/>
        </p:spPr>
        <p:txBody>
          <a:bodyPr wrap="square" rtlCol="0">
            <a:spAutoFit/>
          </a:bodyPr>
          <a:lstStyle/>
          <a:p>
            <a:r>
              <a:rPr lang="en-US" altLang="zh-CN" sz="2400" b="1" dirty="0">
                <a:solidFill>
                  <a:srgbClr val="3B3C3E"/>
                </a:solidFill>
                <a:cs typeface="+mn-ea"/>
                <a:sym typeface="+mn-lt"/>
              </a:rPr>
              <a:t>02</a:t>
            </a:r>
            <a:endParaRPr lang="zh-CN" altLang="en-US" sz="2400" b="1" dirty="0">
              <a:solidFill>
                <a:srgbClr val="3B3C3E"/>
              </a:solidFill>
              <a:cs typeface="+mn-ea"/>
              <a:sym typeface="+mn-lt"/>
            </a:endParaRPr>
          </a:p>
        </p:txBody>
      </p:sp>
      <p:sp>
        <p:nvSpPr>
          <p:cNvPr id="30" name="文本框 29"/>
          <p:cNvSpPr txBox="1"/>
          <p:nvPr/>
        </p:nvSpPr>
        <p:spPr>
          <a:xfrm>
            <a:off x="7819740" y="5492468"/>
            <a:ext cx="3456762" cy="646331"/>
          </a:xfrm>
          <a:prstGeom prst="rect">
            <a:avLst/>
          </a:prstGeom>
          <a:noFill/>
        </p:spPr>
        <p:txBody>
          <a:bodyPr wrap="square" rtlCol="0">
            <a:spAutoFit/>
          </a:bodyPr>
          <a:lstStyle/>
          <a:p>
            <a:r>
              <a:rPr lang="en-US" altLang="zh-CN" sz="3600" dirty="0">
                <a:solidFill>
                  <a:srgbClr val="3B3C3E"/>
                </a:solidFill>
                <a:cs typeface="+mn-ea"/>
                <a:sym typeface="+mn-lt"/>
              </a:rPr>
              <a:t>Affordability</a:t>
            </a:r>
            <a:endParaRPr lang="zh-CN" altLang="en-US" sz="3600" dirty="0">
              <a:solidFill>
                <a:srgbClr val="3B3C3E"/>
              </a:solidFill>
              <a:cs typeface="+mn-ea"/>
              <a:sym typeface="+mn-lt"/>
            </a:endParaRPr>
          </a:p>
        </p:txBody>
      </p:sp>
    </p:spTree>
    <p:extLst>
      <p:ext uri="{BB962C8B-B14F-4D97-AF65-F5344CB8AC3E}">
        <p14:creationId xmlns:p14="http://schemas.microsoft.com/office/powerpoint/2010/main" val="1033808327"/>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252A3F2D-58FA-49DE-92A6-0EA85AF96C95}"/>
              </a:ext>
            </a:extLst>
          </p:cNvPr>
          <p:cNvGrpSpPr>
            <a:grpSpLocks noChangeAspect="1"/>
          </p:cNvGrpSpPr>
          <p:nvPr/>
        </p:nvGrpSpPr>
        <p:grpSpPr>
          <a:xfrm>
            <a:off x="449056" y="1111778"/>
            <a:ext cx="11293888" cy="4634444"/>
            <a:chOff x="1307468" y="1790221"/>
            <a:chExt cx="9613068" cy="3944720"/>
          </a:xfrm>
        </p:grpSpPr>
        <p:grpSp>
          <p:nvGrpSpPr>
            <p:cNvPr id="3" name="组合 2"/>
            <p:cNvGrpSpPr/>
            <p:nvPr/>
          </p:nvGrpSpPr>
          <p:grpSpPr>
            <a:xfrm>
              <a:off x="4498237" y="1790221"/>
              <a:ext cx="3197964" cy="3944720"/>
              <a:chOff x="4900165" y="2286000"/>
              <a:chExt cx="2394107" cy="2953155"/>
            </a:xfrm>
          </p:grpSpPr>
          <p:grpSp>
            <p:nvGrpSpPr>
              <p:cNvPr id="23" name="组合 22"/>
              <p:cNvGrpSpPr/>
              <p:nvPr/>
            </p:nvGrpSpPr>
            <p:grpSpPr>
              <a:xfrm>
                <a:off x="4900165" y="2667421"/>
                <a:ext cx="2394107" cy="2172516"/>
                <a:chOff x="4900165" y="2667421"/>
                <a:chExt cx="2394107" cy="2172516"/>
              </a:xfrm>
            </p:grpSpPr>
            <p:sp>
              <p:nvSpPr>
                <p:cNvPr id="34" name="任意多边形 33"/>
                <p:cNvSpPr/>
                <p:nvPr/>
              </p:nvSpPr>
              <p:spPr>
                <a:xfrm>
                  <a:off x="5116806" y="2667421"/>
                  <a:ext cx="1959020" cy="979765"/>
                </a:xfrm>
                <a:custGeom>
                  <a:avLst/>
                  <a:gdLst/>
                  <a:ahLst/>
                  <a:cxnLst>
                    <a:cxn ang="0">
                      <a:pos x="wd2" y="hd2"/>
                    </a:cxn>
                    <a:cxn ang="5400000">
                      <a:pos x="wd2" y="hd2"/>
                    </a:cxn>
                    <a:cxn ang="10800000">
                      <a:pos x="wd2" y="hd2"/>
                    </a:cxn>
                    <a:cxn ang="16200000">
                      <a:pos x="wd2" y="hd2"/>
                    </a:cxn>
                  </a:cxnLst>
                  <a:rect l="0" t="0" r="r" b="b"/>
                  <a:pathLst>
                    <a:path w="21600" h="21600" extrusionOk="0">
                      <a:moveTo>
                        <a:pt x="2397" y="21600"/>
                      </a:moveTo>
                      <a:cubicBezTo>
                        <a:pt x="2397" y="12319"/>
                        <a:pt x="6159" y="4795"/>
                        <a:pt x="10800" y="4795"/>
                      </a:cubicBezTo>
                      <a:cubicBezTo>
                        <a:pt x="15441" y="4795"/>
                        <a:pt x="19203" y="12319"/>
                        <a:pt x="19203" y="21600"/>
                      </a:cubicBezTo>
                      <a:lnTo>
                        <a:pt x="21600" y="21600"/>
                      </a:lnTo>
                      <a:cubicBezTo>
                        <a:pt x="21600" y="9671"/>
                        <a:pt x="16765" y="0"/>
                        <a:pt x="10800" y="0"/>
                      </a:cubicBezTo>
                      <a:cubicBezTo>
                        <a:pt x="4835" y="0"/>
                        <a:pt x="0" y="9671"/>
                        <a:pt x="0" y="21600"/>
                      </a:cubicBezTo>
                      <a:cubicBezTo>
                        <a:pt x="0" y="21600"/>
                        <a:pt x="2397" y="21600"/>
                        <a:pt x="2397" y="21600"/>
                      </a:cubicBezTo>
                      <a:close/>
                    </a:path>
                  </a:pathLst>
                </a:custGeom>
                <a:solidFill>
                  <a:schemeClr val="accent1"/>
                </a:solidFill>
                <a:ln w="12700" cap="flat">
                  <a:noFill/>
                  <a:miter lim="400000"/>
                </a:ln>
                <a:effectLst/>
              </p:spPr>
              <p:txBody>
                <a:bodyPr wrap="none" lIns="45719" tIns="45719" rIns="45719" bIns="45719" numCol="1" anchor="ctr">
                  <a:noAutofit/>
                </a:bodyPr>
                <a:lstStyle/>
                <a:p>
                  <a:pPr>
                    <a:defRPr sz="1300"/>
                  </a:pPr>
                  <a:endParaRPr sz="1050">
                    <a:cs typeface="+mn-ea"/>
                    <a:sym typeface="+mn-lt"/>
                  </a:endParaRPr>
                </a:p>
              </p:txBody>
            </p:sp>
            <p:sp>
              <p:nvSpPr>
                <p:cNvPr id="35" name="任意多边形 34"/>
                <p:cNvSpPr/>
                <p:nvPr/>
              </p:nvSpPr>
              <p:spPr>
                <a:xfrm>
                  <a:off x="5550089" y="3100817"/>
                  <a:ext cx="1088856" cy="544562"/>
                </a:xfrm>
                <a:custGeom>
                  <a:avLst/>
                  <a:gdLst/>
                  <a:ahLst/>
                  <a:cxnLst>
                    <a:cxn ang="0">
                      <a:pos x="wd2" y="hd2"/>
                    </a:cxn>
                    <a:cxn ang="5400000">
                      <a:pos x="wd2" y="hd2"/>
                    </a:cxn>
                    <a:cxn ang="10800000">
                      <a:pos x="wd2" y="hd2"/>
                    </a:cxn>
                    <a:cxn ang="16200000">
                      <a:pos x="wd2" y="hd2"/>
                    </a:cxn>
                  </a:cxnLst>
                  <a:rect l="0" t="0" r="r" b="b"/>
                  <a:pathLst>
                    <a:path w="21600" h="21600" extrusionOk="0">
                      <a:moveTo>
                        <a:pt x="4315" y="21600"/>
                      </a:moveTo>
                      <a:cubicBezTo>
                        <a:pt x="4315" y="14437"/>
                        <a:pt x="7219" y="8631"/>
                        <a:pt x="10800" y="8631"/>
                      </a:cubicBezTo>
                      <a:cubicBezTo>
                        <a:pt x="14381" y="8631"/>
                        <a:pt x="17285" y="14437"/>
                        <a:pt x="17285" y="21600"/>
                      </a:cubicBezTo>
                      <a:lnTo>
                        <a:pt x="21600" y="21600"/>
                      </a:lnTo>
                      <a:cubicBezTo>
                        <a:pt x="21600" y="9671"/>
                        <a:pt x="16765" y="0"/>
                        <a:pt x="10800" y="0"/>
                      </a:cubicBezTo>
                      <a:cubicBezTo>
                        <a:pt x="4835" y="0"/>
                        <a:pt x="0" y="9671"/>
                        <a:pt x="0" y="21600"/>
                      </a:cubicBezTo>
                      <a:cubicBezTo>
                        <a:pt x="0" y="21600"/>
                        <a:pt x="4315" y="21600"/>
                        <a:pt x="4315" y="21600"/>
                      </a:cubicBezTo>
                      <a:close/>
                    </a:path>
                  </a:pathLst>
                </a:custGeom>
                <a:solidFill>
                  <a:schemeClr val="accent3"/>
                </a:solidFill>
                <a:ln w="12700" cap="flat">
                  <a:noFill/>
                  <a:miter lim="400000"/>
                </a:ln>
                <a:effectLst/>
              </p:spPr>
              <p:txBody>
                <a:bodyPr wrap="none" lIns="45719" tIns="45719" rIns="45719" bIns="45719" numCol="1" anchor="ctr">
                  <a:noAutofit/>
                </a:bodyPr>
                <a:lstStyle/>
                <a:p>
                  <a:pPr>
                    <a:defRPr sz="1300"/>
                  </a:pPr>
                  <a:endParaRPr sz="1050">
                    <a:cs typeface="+mn-ea"/>
                    <a:sym typeface="+mn-lt"/>
                  </a:endParaRPr>
                </a:p>
              </p:txBody>
            </p:sp>
            <p:sp>
              <p:nvSpPr>
                <p:cNvPr id="36" name="任意多边形 35"/>
                <p:cNvSpPr/>
                <p:nvPr/>
              </p:nvSpPr>
              <p:spPr>
                <a:xfrm>
                  <a:off x="5333447" y="3642562"/>
                  <a:ext cx="1524157" cy="76228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8516" y="0"/>
                      </a:lnTo>
                      <a:cubicBezTo>
                        <a:pt x="18516" y="8522"/>
                        <a:pt x="15061" y="15431"/>
                        <a:pt x="10800" y="15431"/>
                      </a:cubicBezTo>
                      <a:cubicBezTo>
                        <a:pt x="6539" y="15431"/>
                        <a:pt x="3084" y="8522"/>
                        <a:pt x="3084" y="0"/>
                      </a:cubicBezTo>
                      <a:lnTo>
                        <a:pt x="0" y="0"/>
                      </a:lnTo>
                      <a:cubicBezTo>
                        <a:pt x="0" y="11930"/>
                        <a:pt x="4835" y="21600"/>
                        <a:pt x="10800" y="21600"/>
                      </a:cubicBezTo>
                      <a:cubicBezTo>
                        <a:pt x="16765" y="21600"/>
                        <a:pt x="21600" y="11930"/>
                        <a:pt x="21600" y="0"/>
                      </a:cubicBezTo>
                      <a:close/>
                    </a:path>
                  </a:pathLst>
                </a:custGeom>
                <a:solidFill>
                  <a:schemeClr val="accent1"/>
                </a:solidFill>
                <a:ln w="12700" cap="flat">
                  <a:noFill/>
                  <a:miter lim="400000"/>
                </a:ln>
                <a:effectLst/>
              </p:spPr>
              <p:txBody>
                <a:bodyPr wrap="none" lIns="45719" tIns="45719" rIns="45719" bIns="45719" numCol="1" anchor="ctr">
                  <a:noAutofit/>
                </a:bodyPr>
                <a:lstStyle/>
                <a:p>
                  <a:pPr>
                    <a:defRPr sz="1300"/>
                  </a:pPr>
                  <a:endParaRPr sz="1050">
                    <a:cs typeface="+mn-ea"/>
                    <a:sym typeface="+mn-lt"/>
                  </a:endParaRPr>
                </a:p>
              </p:txBody>
            </p:sp>
            <p:sp>
              <p:nvSpPr>
                <p:cNvPr id="37" name="任意多边形 36"/>
                <p:cNvSpPr/>
                <p:nvPr/>
              </p:nvSpPr>
              <p:spPr>
                <a:xfrm>
                  <a:off x="4900165" y="3642562"/>
                  <a:ext cx="2394107" cy="119737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9637" y="0"/>
                      </a:lnTo>
                      <a:cubicBezTo>
                        <a:pt x="19637" y="9762"/>
                        <a:pt x="15681" y="17675"/>
                        <a:pt x="10800" y="17675"/>
                      </a:cubicBezTo>
                      <a:cubicBezTo>
                        <a:pt x="5919" y="17675"/>
                        <a:pt x="1963" y="9762"/>
                        <a:pt x="1963" y="0"/>
                      </a:cubicBezTo>
                      <a:lnTo>
                        <a:pt x="0" y="0"/>
                      </a:lnTo>
                      <a:cubicBezTo>
                        <a:pt x="0" y="11929"/>
                        <a:pt x="4835" y="21600"/>
                        <a:pt x="10800" y="21600"/>
                      </a:cubicBezTo>
                      <a:cubicBezTo>
                        <a:pt x="16765" y="21600"/>
                        <a:pt x="21600" y="11929"/>
                        <a:pt x="21600" y="0"/>
                      </a:cubicBezTo>
                      <a:close/>
                    </a:path>
                  </a:pathLst>
                </a:custGeom>
                <a:solidFill>
                  <a:schemeClr val="accent3"/>
                </a:solidFill>
                <a:ln w="12700" cap="flat">
                  <a:noFill/>
                  <a:miter lim="400000"/>
                </a:ln>
                <a:effectLst/>
              </p:spPr>
              <p:txBody>
                <a:bodyPr wrap="none" lIns="45719" tIns="45719" rIns="45719" bIns="45719" numCol="1" anchor="ctr">
                  <a:noAutofit/>
                </a:bodyPr>
                <a:lstStyle/>
                <a:p>
                  <a:pPr>
                    <a:defRPr sz="1300"/>
                  </a:pPr>
                  <a:endParaRPr sz="1050">
                    <a:cs typeface="+mn-ea"/>
                    <a:sym typeface="+mn-lt"/>
                  </a:endParaRPr>
                </a:p>
              </p:txBody>
            </p:sp>
          </p:grpSp>
          <p:sp>
            <p:nvSpPr>
              <p:cNvPr id="24" name="任意多边形 23"/>
              <p:cNvSpPr/>
              <p:nvPr/>
            </p:nvSpPr>
            <p:spPr>
              <a:xfrm>
                <a:off x="5900048" y="2571209"/>
                <a:ext cx="377732" cy="37783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bg1"/>
              </a:solidFill>
              <a:ln w="38100" cap="flat">
                <a:solidFill>
                  <a:schemeClr val="accent1"/>
                </a:solidFill>
                <a:miter lim="400000"/>
              </a:ln>
              <a:effectLst/>
            </p:spPr>
            <p:txBody>
              <a:bodyPr wrap="none" lIns="45719" tIns="45719" rIns="45719" bIns="45719" numCol="1" anchor="ctr">
                <a:noAutofit/>
              </a:bodyPr>
              <a:lstStyle/>
              <a:p>
                <a:pPr>
                  <a:defRPr sz="1300"/>
                </a:pPr>
                <a:endParaRPr sz="1050">
                  <a:cs typeface="+mn-ea"/>
                  <a:sym typeface="+mn-lt"/>
                </a:endParaRPr>
              </a:p>
            </p:txBody>
          </p:sp>
          <p:sp>
            <p:nvSpPr>
              <p:cNvPr id="25" name="任意多边形 24"/>
              <p:cNvSpPr/>
              <p:nvPr/>
            </p:nvSpPr>
            <p:spPr>
              <a:xfrm>
                <a:off x="5900048" y="3038445"/>
                <a:ext cx="377732" cy="37783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bg1"/>
              </a:solidFill>
              <a:ln w="38100" cap="flat">
                <a:solidFill>
                  <a:schemeClr val="accent3"/>
                </a:solidFill>
                <a:miter lim="400000"/>
              </a:ln>
              <a:effectLst/>
            </p:spPr>
            <p:txBody>
              <a:bodyPr wrap="none" lIns="45719" tIns="45719" rIns="45719" bIns="45719" numCol="1" anchor="ctr">
                <a:noAutofit/>
              </a:bodyPr>
              <a:lstStyle/>
              <a:p>
                <a:endParaRPr sz="1050">
                  <a:cs typeface="+mn-ea"/>
                  <a:sym typeface="+mn-lt"/>
                </a:endParaRPr>
              </a:p>
            </p:txBody>
          </p:sp>
          <p:sp>
            <p:nvSpPr>
              <p:cNvPr id="26" name="任意多边形 25"/>
              <p:cNvSpPr/>
              <p:nvPr/>
            </p:nvSpPr>
            <p:spPr>
              <a:xfrm>
                <a:off x="5900048" y="4090901"/>
                <a:ext cx="377732" cy="377831"/>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bg1"/>
              </a:solidFill>
              <a:ln w="38100" cap="flat">
                <a:solidFill>
                  <a:schemeClr val="accent1"/>
                </a:solidFill>
                <a:miter lim="400000"/>
              </a:ln>
              <a:effectLst/>
            </p:spPr>
            <p:txBody>
              <a:bodyPr wrap="none" lIns="45719" tIns="45719" rIns="45719" bIns="45719" numCol="1" anchor="ctr">
                <a:noAutofit/>
              </a:bodyPr>
              <a:lstStyle/>
              <a:p>
                <a:endParaRPr sz="1050">
                  <a:cs typeface="+mn-ea"/>
                  <a:sym typeface="+mn-lt"/>
                </a:endParaRPr>
              </a:p>
            </p:txBody>
          </p:sp>
          <p:sp>
            <p:nvSpPr>
              <p:cNvPr id="27" name="任意多边形 26"/>
              <p:cNvSpPr/>
              <p:nvPr/>
            </p:nvSpPr>
            <p:spPr>
              <a:xfrm>
                <a:off x="5900048" y="4559816"/>
                <a:ext cx="377732" cy="377831"/>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bg1"/>
              </a:solidFill>
              <a:ln w="38100" cap="flat">
                <a:solidFill>
                  <a:schemeClr val="accent3"/>
                </a:solidFill>
                <a:miter lim="400000"/>
              </a:ln>
              <a:effectLst/>
            </p:spPr>
            <p:txBody>
              <a:bodyPr wrap="none" lIns="45719" tIns="45719" rIns="45719" bIns="45719" numCol="1" anchor="ctr">
                <a:noAutofit/>
              </a:bodyPr>
              <a:lstStyle/>
              <a:p>
                <a:endParaRPr sz="1050">
                  <a:cs typeface="+mn-ea"/>
                  <a:sym typeface="+mn-lt"/>
                </a:endParaRPr>
              </a:p>
            </p:txBody>
          </p:sp>
          <p:sp>
            <p:nvSpPr>
              <p:cNvPr id="28" name="文本框 27"/>
              <p:cNvSpPr txBox="1"/>
              <p:nvPr/>
            </p:nvSpPr>
            <p:spPr>
              <a:xfrm>
                <a:off x="5962482" y="4184053"/>
                <a:ext cx="252865" cy="191527"/>
              </a:xfrm>
              <a:prstGeom prst="rect">
                <a:avLst/>
              </a:prstGeom>
            </p:spPr>
            <p:txBody>
              <a:bodyPr wrap="none" anchor="ctr"/>
              <a:lstStyle>
                <a:lvl1pPr marL="228568" indent="-228568" algn="l" defTabSz="914264" rtl="0" eaLnBrk="1" latinLnBrk="0" hangingPunct="1">
                  <a:lnSpc>
                    <a:spcPct val="90000"/>
                  </a:lnSpc>
                  <a:spcBef>
                    <a:spcPts val="1000"/>
                  </a:spcBef>
                  <a:buFont typeface="Arial" panose="020B0604020202020204" pitchFamily="34" charset="0"/>
                  <a:buChar char="•"/>
                  <a:defRPr sz="1800" kern="1200">
                    <a:solidFill>
                      <a:schemeClr val="tx1"/>
                    </a:solidFill>
                  </a:defRPr>
                </a:lvl1pPr>
                <a:lvl2pPr marL="685702" indent="-228568" algn="l" defTabSz="914264" rtl="0" eaLnBrk="1" latinLnBrk="0" hangingPunct="1">
                  <a:lnSpc>
                    <a:spcPct val="90000"/>
                  </a:lnSpc>
                  <a:spcBef>
                    <a:spcPts val="500"/>
                  </a:spcBef>
                  <a:buFont typeface="Arial" panose="020B0604020202020204" pitchFamily="34" charset="0"/>
                  <a:buChar char="•"/>
                  <a:defRPr sz="1600" kern="1200">
                    <a:solidFill>
                      <a:schemeClr val="tx1"/>
                    </a:solidFill>
                  </a:defRPr>
                </a:lvl2pPr>
                <a:lvl3pPr marL="1142830" indent="-228568" algn="l" defTabSz="914264" rtl="0" eaLnBrk="1" latinLnBrk="0" hangingPunct="1">
                  <a:lnSpc>
                    <a:spcPct val="90000"/>
                  </a:lnSpc>
                  <a:spcBef>
                    <a:spcPts val="500"/>
                  </a:spcBef>
                  <a:buFont typeface="Arial" panose="020B0604020202020204" pitchFamily="34" charset="0"/>
                  <a:buChar char="•"/>
                  <a:defRPr sz="1400" kern="1200">
                    <a:solidFill>
                      <a:schemeClr val="tx1"/>
                    </a:solidFill>
                  </a:defRPr>
                </a:lvl3pPr>
                <a:lvl4pPr marL="1599960"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4pPr>
                <a:lvl5pPr marL="2057091"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5pPr>
                <a:lvl6pPr marL="2514224"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6pPr>
                <a:lvl7pPr marL="2971356"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7pPr>
                <a:lvl8pPr marL="3428488"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8pPr>
                <a:lvl9pPr marL="3885622"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9pPr>
              </a:lstStyle>
              <a:p>
                <a:pPr marL="0" indent="0" algn="ctr">
                  <a:buNone/>
                </a:pPr>
                <a:r>
                  <a:rPr lang="en-US" sz="1200" b="1" dirty="0">
                    <a:cs typeface="+mn-ea"/>
                    <a:sym typeface="+mn-lt"/>
                  </a:rPr>
                  <a:t>3</a:t>
                </a:r>
              </a:p>
            </p:txBody>
          </p:sp>
          <p:sp>
            <p:nvSpPr>
              <p:cNvPr id="29" name="文本框 28"/>
              <p:cNvSpPr txBox="1"/>
              <p:nvPr/>
            </p:nvSpPr>
            <p:spPr>
              <a:xfrm>
                <a:off x="5962482" y="4652968"/>
                <a:ext cx="252865" cy="191527"/>
              </a:xfrm>
              <a:prstGeom prst="rect">
                <a:avLst/>
              </a:prstGeom>
            </p:spPr>
            <p:txBody>
              <a:bodyPr wrap="none" anchor="ctr"/>
              <a:lstStyle>
                <a:lvl1pPr marL="228568" indent="-228568" algn="l" defTabSz="914264" rtl="0" eaLnBrk="1" latinLnBrk="0" hangingPunct="1">
                  <a:lnSpc>
                    <a:spcPct val="90000"/>
                  </a:lnSpc>
                  <a:spcBef>
                    <a:spcPts val="1000"/>
                  </a:spcBef>
                  <a:buFont typeface="Arial" panose="020B0604020202020204" pitchFamily="34" charset="0"/>
                  <a:buChar char="•"/>
                  <a:defRPr sz="1800" kern="1200">
                    <a:solidFill>
                      <a:schemeClr val="tx1"/>
                    </a:solidFill>
                  </a:defRPr>
                </a:lvl1pPr>
                <a:lvl2pPr marL="685702" indent="-228568" algn="l" defTabSz="914264" rtl="0" eaLnBrk="1" latinLnBrk="0" hangingPunct="1">
                  <a:lnSpc>
                    <a:spcPct val="90000"/>
                  </a:lnSpc>
                  <a:spcBef>
                    <a:spcPts val="500"/>
                  </a:spcBef>
                  <a:buFont typeface="Arial" panose="020B0604020202020204" pitchFamily="34" charset="0"/>
                  <a:buChar char="•"/>
                  <a:defRPr sz="1600" kern="1200">
                    <a:solidFill>
                      <a:schemeClr val="tx1"/>
                    </a:solidFill>
                  </a:defRPr>
                </a:lvl2pPr>
                <a:lvl3pPr marL="1142830" indent="-228568" algn="l" defTabSz="914264" rtl="0" eaLnBrk="1" latinLnBrk="0" hangingPunct="1">
                  <a:lnSpc>
                    <a:spcPct val="90000"/>
                  </a:lnSpc>
                  <a:spcBef>
                    <a:spcPts val="500"/>
                  </a:spcBef>
                  <a:buFont typeface="Arial" panose="020B0604020202020204" pitchFamily="34" charset="0"/>
                  <a:buChar char="•"/>
                  <a:defRPr sz="1400" kern="1200">
                    <a:solidFill>
                      <a:schemeClr val="tx1"/>
                    </a:solidFill>
                  </a:defRPr>
                </a:lvl3pPr>
                <a:lvl4pPr marL="1599960"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4pPr>
                <a:lvl5pPr marL="2057091"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5pPr>
                <a:lvl6pPr marL="2514224"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6pPr>
                <a:lvl7pPr marL="2971356"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7pPr>
                <a:lvl8pPr marL="3428488"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8pPr>
                <a:lvl9pPr marL="3885622"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9pPr>
              </a:lstStyle>
              <a:p>
                <a:pPr marL="0" indent="0" algn="ctr">
                  <a:buNone/>
                </a:pPr>
                <a:r>
                  <a:rPr lang="en-US" sz="1200" b="1" dirty="0">
                    <a:cs typeface="+mn-ea"/>
                    <a:sym typeface="+mn-lt"/>
                  </a:rPr>
                  <a:t>4</a:t>
                </a:r>
              </a:p>
            </p:txBody>
          </p:sp>
          <p:sp>
            <p:nvSpPr>
              <p:cNvPr id="30" name="文本框 29"/>
              <p:cNvSpPr txBox="1"/>
              <p:nvPr/>
            </p:nvSpPr>
            <p:spPr>
              <a:xfrm>
                <a:off x="5962482" y="2664362"/>
                <a:ext cx="252865" cy="191527"/>
              </a:xfrm>
              <a:prstGeom prst="rect">
                <a:avLst/>
              </a:prstGeom>
            </p:spPr>
            <p:txBody>
              <a:bodyPr wrap="none" anchor="ctr"/>
              <a:lstStyle>
                <a:lvl1pPr marL="228568" indent="-228568" algn="l" defTabSz="914264" rtl="0" eaLnBrk="1" latinLnBrk="0" hangingPunct="1">
                  <a:lnSpc>
                    <a:spcPct val="90000"/>
                  </a:lnSpc>
                  <a:spcBef>
                    <a:spcPts val="1000"/>
                  </a:spcBef>
                  <a:buFont typeface="Arial" panose="020B0604020202020204" pitchFamily="34" charset="0"/>
                  <a:buChar char="•"/>
                  <a:defRPr sz="1800" kern="1200">
                    <a:solidFill>
                      <a:schemeClr val="tx1"/>
                    </a:solidFill>
                  </a:defRPr>
                </a:lvl1pPr>
                <a:lvl2pPr marL="685702" indent="-228568" algn="l" defTabSz="914264" rtl="0" eaLnBrk="1" latinLnBrk="0" hangingPunct="1">
                  <a:lnSpc>
                    <a:spcPct val="90000"/>
                  </a:lnSpc>
                  <a:spcBef>
                    <a:spcPts val="500"/>
                  </a:spcBef>
                  <a:buFont typeface="Arial" panose="020B0604020202020204" pitchFamily="34" charset="0"/>
                  <a:buChar char="•"/>
                  <a:defRPr sz="1600" kern="1200">
                    <a:solidFill>
                      <a:schemeClr val="tx1"/>
                    </a:solidFill>
                  </a:defRPr>
                </a:lvl2pPr>
                <a:lvl3pPr marL="1142830" indent="-228568" algn="l" defTabSz="914264" rtl="0" eaLnBrk="1" latinLnBrk="0" hangingPunct="1">
                  <a:lnSpc>
                    <a:spcPct val="90000"/>
                  </a:lnSpc>
                  <a:spcBef>
                    <a:spcPts val="500"/>
                  </a:spcBef>
                  <a:buFont typeface="Arial" panose="020B0604020202020204" pitchFamily="34" charset="0"/>
                  <a:buChar char="•"/>
                  <a:defRPr sz="1400" kern="1200">
                    <a:solidFill>
                      <a:schemeClr val="tx1"/>
                    </a:solidFill>
                  </a:defRPr>
                </a:lvl3pPr>
                <a:lvl4pPr marL="1599960"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4pPr>
                <a:lvl5pPr marL="2057091"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5pPr>
                <a:lvl6pPr marL="2514224"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6pPr>
                <a:lvl7pPr marL="2971356"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7pPr>
                <a:lvl8pPr marL="3428488"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8pPr>
                <a:lvl9pPr marL="3885622"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9pPr>
              </a:lstStyle>
              <a:p>
                <a:pPr marL="0" indent="0" algn="ctr">
                  <a:buNone/>
                </a:pPr>
                <a:r>
                  <a:rPr lang="en-US" sz="1200" b="1" dirty="0">
                    <a:cs typeface="+mn-ea"/>
                    <a:sym typeface="+mn-lt"/>
                  </a:rPr>
                  <a:t>1</a:t>
                </a:r>
              </a:p>
            </p:txBody>
          </p:sp>
          <p:sp>
            <p:nvSpPr>
              <p:cNvPr id="31" name="文本框 30"/>
              <p:cNvSpPr txBox="1"/>
              <p:nvPr/>
            </p:nvSpPr>
            <p:spPr>
              <a:xfrm>
                <a:off x="5962482" y="3131599"/>
                <a:ext cx="252865" cy="191527"/>
              </a:xfrm>
              <a:prstGeom prst="rect">
                <a:avLst/>
              </a:prstGeom>
            </p:spPr>
            <p:txBody>
              <a:bodyPr wrap="none" anchor="ctr"/>
              <a:lstStyle>
                <a:lvl1pPr marL="228568" indent="-228568" algn="l" defTabSz="914264" rtl="0" eaLnBrk="1" latinLnBrk="0" hangingPunct="1">
                  <a:lnSpc>
                    <a:spcPct val="90000"/>
                  </a:lnSpc>
                  <a:spcBef>
                    <a:spcPts val="1000"/>
                  </a:spcBef>
                  <a:buFont typeface="Arial" panose="020B0604020202020204" pitchFamily="34" charset="0"/>
                  <a:buChar char="•"/>
                  <a:defRPr sz="1800" kern="1200">
                    <a:solidFill>
                      <a:schemeClr val="tx1"/>
                    </a:solidFill>
                  </a:defRPr>
                </a:lvl1pPr>
                <a:lvl2pPr marL="685702" indent="-228568" algn="l" defTabSz="914264" rtl="0" eaLnBrk="1" latinLnBrk="0" hangingPunct="1">
                  <a:lnSpc>
                    <a:spcPct val="90000"/>
                  </a:lnSpc>
                  <a:spcBef>
                    <a:spcPts val="500"/>
                  </a:spcBef>
                  <a:buFont typeface="Arial" panose="020B0604020202020204" pitchFamily="34" charset="0"/>
                  <a:buChar char="•"/>
                  <a:defRPr sz="1600" kern="1200">
                    <a:solidFill>
                      <a:schemeClr val="tx1"/>
                    </a:solidFill>
                  </a:defRPr>
                </a:lvl2pPr>
                <a:lvl3pPr marL="1142830" indent="-228568" algn="l" defTabSz="914264" rtl="0" eaLnBrk="1" latinLnBrk="0" hangingPunct="1">
                  <a:lnSpc>
                    <a:spcPct val="90000"/>
                  </a:lnSpc>
                  <a:spcBef>
                    <a:spcPts val="500"/>
                  </a:spcBef>
                  <a:buFont typeface="Arial" panose="020B0604020202020204" pitchFamily="34" charset="0"/>
                  <a:buChar char="•"/>
                  <a:defRPr sz="1400" kern="1200">
                    <a:solidFill>
                      <a:schemeClr val="tx1"/>
                    </a:solidFill>
                  </a:defRPr>
                </a:lvl3pPr>
                <a:lvl4pPr marL="1599960"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4pPr>
                <a:lvl5pPr marL="2057091"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5pPr>
                <a:lvl6pPr marL="2514224"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6pPr>
                <a:lvl7pPr marL="2971356"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7pPr>
                <a:lvl8pPr marL="3428488"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8pPr>
                <a:lvl9pPr marL="3885622"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9pPr>
              </a:lstStyle>
              <a:p>
                <a:pPr marL="0" indent="0" algn="ctr">
                  <a:buNone/>
                </a:pPr>
                <a:r>
                  <a:rPr lang="en-US" sz="1200" b="1" dirty="0">
                    <a:cs typeface="+mn-ea"/>
                    <a:sym typeface="+mn-lt"/>
                  </a:rPr>
                  <a:t>2</a:t>
                </a:r>
              </a:p>
            </p:txBody>
          </p:sp>
          <p:sp>
            <p:nvSpPr>
              <p:cNvPr id="32" name="文本框 31"/>
              <p:cNvSpPr txBox="1"/>
              <p:nvPr/>
            </p:nvSpPr>
            <p:spPr>
              <a:xfrm>
                <a:off x="5601531" y="4953000"/>
                <a:ext cx="991374" cy="286155"/>
              </a:xfrm>
              <a:prstGeom prst="rect">
                <a:avLst/>
              </a:prstGeom>
            </p:spPr>
            <p:txBody>
              <a:bodyPr wrap="none" anchor="ctr"/>
              <a:lstStyle>
                <a:lvl1pPr marL="228568" indent="-228568" algn="l" defTabSz="914264" rtl="0" eaLnBrk="1" latinLnBrk="0" hangingPunct="1">
                  <a:lnSpc>
                    <a:spcPct val="90000"/>
                  </a:lnSpc>
                  <a:spcBef>
                    <a:spcPts val="1000"/>
                  </a:spcBef>
                  <a:buFont typeface="Arial" panose="020B0604020202020204" pitchFamily="34" charset="0"/>
                  <a:buChar char="•"/>
                  <a:defRPr sz="1800" kern="1200">
                    <a:solidFill>
                      <a:schemeClr val="tx1"/>
                    </a:solidFill>
                  </a:defRPr>
                </a:lvl1pPr>
                <a:lvl2pPr marL="685702" indent="-228568" algn="l" defTabSz="914264" rtl="0" eaLnBrk="1" latinLnBrk="0" hangingPunct="1">
                  <a:lnSpc>
                    <a:spcPct val="90000"/>
                  </a:lnSpc>
                  <a:spcBef>
                    <a:spcPts val="500"/>
                  </a:spcBef>
                  <a:buFont typeface="Arial" panose="020B0604020202020204" pitchFamily="34" charset="0"/>
                  <a:buChar char="•"/>
                  <a:defRPr sz="1600" kern="1200">
                    <a:solidFill>
                      <a:schemeClr val="tx1"/>
                    </a:solidFill>
                  </a:defRPr>
                </a:lvl2pPr>
                <a:lvl3pPr marL="1142830" indent="-228568" algn="l" defTabSz="914264" rtl="0" eaLnBrk="1" latinLnBrk="0" hangingPunct="1">
                  <a:lnSpc>
                    <a:spcPct val="90000"/>
                  </a:lnSpc>
                  <a:spcBef>
                    <a:spcPts val="500"/>
                  </a:spcBef>
                  <a:buFont typeface="Arial" panose="020B0604020202020204" pitchFamily="34" charset="0"/>
                  <a:buChar char="•"/>
                  <a:defRPr sz="1400" kern="1200">
                    <a:solidFill>
                      <a:schemeClr val="tx1"/>
                    </a:solidFill>
                  </a:defRPr>
                </a:lvl3pPr>
                <a:lvl4pPr marL="1599960"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4pPr>
                <a:lvl5pPr marL="2057091"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5pPr>
                <a:lvl6pPr marL="2514224"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6pPr>
                <a:lvl7pPr marL="2971356"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7pPr>
                <a:lvl8pPr marL="3428488"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8pPr>
                <a:lvl9pPr marL="3885622"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9pPr>
              </a:lstStyle>
              <a:p>
                <a:pPr marL="0" indent="0" algn="ctr">
                  <a:buNone/>
                </a:pPr>
                <a:endParaRPr lang="en-US" sz="1200" b="1" dirty="0">
                  <a:cs typeface="+mn-ea"/>
                  <a:sym typeface="+mn-lt"/>
                </a:endParaRPr>
              </a:p>
            </p:txBody>
          </p:sp>
          <p:sp>
            <p:nvSpPr>
              <p:cNvPr id="33" name="文本框 32"/>
              <p:cNvSpPr txBox="1"/>
              <p:nvPr/>
            </p:nvSpPr>
            <p:spPr>
              <a:xfrm>
                <a:off x="5600629" y="2286000"/>
                <a:ext cx="991374" cy="286155"/>
              </a:xfrm>
              <a:prstGeom prst="rect">
                <a:avLst/>
              </a:prstGeom>
            </p:spPr>
            <p:txBody>
              <a:bodyPr wrap="none" anchor="ctr"/>
              <a:lstStyle>
                <a:lvl1pPr marL="228568" indent="-228568" algn="l" defTabSz="914264" rtl="0" eaLnBrk="1" latinLnBrk="0" hangingPunct="1">
                  <a:lnSpc>
                    <a:spcPct val="90000"/>
                  </a:lnSpc>
                  <a:spcBef>
                    <a:spcPts val="1000"/>
                  </a:spcBef>
                  <a:buFont typeface="Arial" panose="020B0604020202020204" pitchFamily="34" charset="0"/>
                  <a:buChar char="•"/>
                  <a:defRPr sz="1800" kern="1200">
                    <a:solidFill>
                      <a:schemeClr val="tx1"/>
                    </a:solidFill>
                  </a:defRPr>
                </a:lvl1pPr>
                <a:lvl2pPr marL="685702" indent="-228568" algn="l" defTabSz="914264" rtl="0" eaLnBrk="1" latinLnBrk="0" hangingPunct="1">
                  <a:lnSpc>
                    <a:spcPct val="90000"/>
                  </a:lnSpc>
                  <a:spcBef>
                    <a:spcPts val="500"/>
                  </a:spcBef>
                  <a:buFont typeface="Arial" panose="020B0604020202020204" pitchFamily="34" charset="0"/>
                  <a:buChar char="•"/>
                  <a:defRPr sz="1600" kern="1200">
                    <a:solidFill>
                      <a:schemeClr val="tx1"/>
                    </a:solidFill>
                  </a:defRPr>
                </a:lvl2pPr>
                <a:lvl3pPr marL="1142830" indent="-228568" algn="l" defTabSz="914264" rtl="0" eaLnBrk="1" latinLnBrk="0" hangingPunct="1">
                  <a:lnSpc>
                    <a:spcPct val="90000"/>
                  </a:lnSpc>
                  <a:spcBef>
                    <a:spcPts val="500"/>
                  </a:spcBef>
                  <a:buFont typeface="Arial" panose="020B0604020202020204" pitchFamily="34" charset="0"/>
                  <a:buChar char="•"/>
                  <a:defRPr sz="1400" kern="1200">
                    <a:solidFill>
                      <a:schemeClr val="tx1"/>
                    </a:solidFill>
                  </a:defRPr>
                </a:lvl3pPr>
                <a:lvl4pPr marL="1599960"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4pPr>
                <a:lvl5pPr marL="2057091" indent="-228568" algn="l" defTabSz="914264" rtl="0" eaLnBrk="1" latinLnBrk="0" hangingPunct="1">
                  <a:lnSpc>
                    <a:spcPct val="90000"/>
                  </a:lnSpc>
                  <a:spcBef>
                    <a:spcPts val="500"/>
                  </a:spcBef>
                  <a:buFont typeface="Arial" panose="020B0604020202020204" pitchFamily="34" charset="0"/>
                  <a:buChar char="•"/>
                  <a:defRPr sz="1200" kern="1200">
                    <a:solidFill>
                      <a:schemeClr val="tx1"/>
                    </a:solidFill>
                  </a:defRPr>
                </a:lvl5pPr>
                <a:lvl6pPr marL="2514224"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6pPr>
                <a:lvl7pPr marL="2971356"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7pPr>
                <a:lvl8pPr marL="3428488"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8pPr>
                <a:lvl9pPr marL="3885622" indent="-228568" algn="l" defTabSz="914264" rtl="0" eaLnBrk="1" latinLnBrk="0" hangingPunct="1">
                  <a:lnSpc>
                    <a:spcPct val="90000"/>
                  </a:lnSpc>
                  <a:spcBef>
                    <a:spcPts val="500"/>
                  </a:spcBef>
                  <a:buFont typeface="Arial" panose="020B0604020202020204" pitchFamily="34" charset="0"/>
                  <a:buChar char="•"/>
                  <a:defRPr sz="1800" kern="1200">
                    <a:solidFill>
                      <a:schemeClr val="tx1"/>
                    </a:solidFill>
                  </a:defRPr>
                </a:lvl9pPr>
              </a:lstStyle>
              <a:p>
                <a:pPr marL="0" indent="0" algn="ctr">
                  <a:buNone/>
                </a:pPr>
                <a:r>
                  <a:rPr lang="en-US" b="1" dirty="0">
                    <a:cs typeface="+mn-ea"/>
                    <a:sym typeface="+mn-lt"/>
                  </a:rPr>
                  <a:t>Suburb</a:t>
                </a:r>
              </a:p>
            </p:txBody>
          </p:sp>
        </p:grpSp>
        <p:grpSp>
          <p:nvGrpSpPr>
            <p:cNvPr id="4" name="组合 3"/>
            <p:cNvGrpSpPr/>
            <p:nvPr/>
          </p:nvGrpSpPr>
          <p:grpSpPr>
            <a:xfrm>
              <a:off x="1307468" y="2574786"/>
              <a:ext cx="9613068" cy="2139516"/>
              <a:chOff x="1307468" y="2624665"/>
              <a:chExt cx="9613068" cy="2139516"/>
            </a:xfrm>
          </p:grpSpPr>
          <p:grpSp>
            <p:nvGrpSpPr>
              <p:cNvPr id="5" name="组合 4"/>
              <p:cNvGrpSpPr/>
              <p:nvPr/>
            </p:nvGrpSpPr>
            <p:grpSpPr>
              <a:xfrm>
                <a:off x="8170814" y="2624665"/>
                <a:ext cx="2749722" cy="2139516"/>
                <a:chOff x="8170814" y="1912116"/>
                <a:chExt cx="2749722" cy="2139516"/>
              </a:xfrm>
            </p:grpSpPr>
            <p:grpSp>
              <p:nvGrpSpPr>
                <p:cNvPr id="15" name="组合 14"/>
                <p:cNvGrpSpPr/>
                <p:nvPr/>
              </p:nvGrpSpPr>
              <p:grpSpPr>
                <a:xfrm>
                  <a:off x="8170814" y="1912116"/>
                  <a:ext cx="2611177" cy="2139516"/>
                  <a:chOff x="1193500" y="1491637"/>
                  <a:chExt cx="3761195" cy="2139516"/>
                </a:xfrm>
              </p:grpSpPr>
              <p:grpSp>
                <p:nvGrpSpPr>
                  <p:cNvPr id="17" name="组合 16"/>
                  <p:cNvGrpSpPr/>
                  <p:nvPr/>
                </p:nvGrpSpPr>
                <p:grpSpPr>
                  <a:xfrm>
                    <a:off x="1193500" y="1491637"/>
                    <a:ext cx="3761195" cy="815608"/>
                    <a:chOff x="1317257" y="1824875"/>
                    <a:chExt cx="3761195" cy="815608"/>
                  </a:xfrm>
                </p:grpSpPr>
                <p:sp>
                  <p:nvSpPr>
                    <p:cNvPr id="21" name="文本框 20"/>
                    <p:cNvSpPr txBox="1"/>
                    <p:nvPr/>
                  </p:nvSpPr>
                  <p:spPr>
                    <a:xfrm>
                      <a:off x="1317257" y="2132652"/>
                      <a:ext cx="3761195" cy="507831"/>
                    </a:xfrm>
                    <a:prstGeom prst="rect">
                      <a:avLst/>
                    </a:prstGeom>
                    <a:noFill/>
                  </p:spPr>
                  <p:txBody>
                    <a:bodyPr wrap="square" lIns="0" tIns="0" rIns="0" bIns="0" rtlCol="0">
                      <a:normAutofit/>
                    </a:bodyPr>
                    <a:lstStyle/>
                    <a:p>
                      <a:pPr algn="r">
                        <a:lnSpc>
                          <a:spcPct val="150000"/>
                        </a:lnSpc>
                      </a:pPr>
                      <a:r>
                        <a:rPr lang="zh-CN" altLang="en-US" sz="1000">
                          <a:cs typeface="+mn-ea"/>
                          <a:sym typeface="+mn-lt"/>
                        </a:rPr>
                        <a:t>此部分内容作为文字排版占位显示</a:t>
                      </a:r>
                    </a:p>
                    <a:p>
                      <a:pPr algn="r">
                        <a:lnSpc>
                          <a:spcPct val="150000"/>
                        </a:lnSpc>
                      </a:pPr>
                      <a:r>
                        <a:rPr lang="zh-CN" altLang="en-US" sz="1000">
                          <a:cs typeface="+mn-ea"/>
                          <a:sym typeface="+mn-lt"/>
                        </a:rPr>
                        <a:t>（建议使用主题字体）</a:t>
                      </a:r>
                      <a:endParaRPr lang="en-US" sz="1000" dirty="0">
                        <a:cs typeface="+mn-ea"/>
                        <a:sym typeface="+mn-lt"/>
                      </a:endParaRPr>
                    </a:p>
                  </p:txBody>
                </p:sp>
                <p:sp>
                  <p:nvSpPr>
                    <p:cNvPr id="22" name="矩形 21"/>
                    <p:cNvSpPr/>
                    <p:nvPr/>
                  </p:nvSpPr>
                  <p:spPr>
                    <a:xfrm>
                      <a:off x="1317257" y="1824875"/>
                      <a:ext cx="3761195" cy="307777"/>
                    </a:xfrm>
                    <a:prstGeom prst="rect">
                      <a:avLst/>
                    </a:prstGeom>
                  </p:spPr>
                  <p:txBody>
                    <a:bodyPr wrap="square" lIns="0" tIns="0" rIns="0" bIns="0">
                      <a:normAutofit/>
                    </a:bodyPr>
                    <a:lstStyle/>
                    <a:p>
                      <a:r>
                        <a:rPr lang="en-US" sz="1600" b="1" dirty="0">
                          <a:cs typeface="+mn-ea"/>
                          <a:sym typeface="+mn-lt"/>
                        </a:rPr>
                        <a:t>2: Health Care </a:t>
                      </a:r>
                    </a:p>
                  </p:txBody>
                </p:sp>
              </p:grpSp>
              <p:grpSp>
                <p:nvGrpSpPr>
                  <p:cNvPr id="18" name="组合 17"/>
                  <p:cNvGrpSpPr/>
                  <p:nvPr/>
                </p:nvGrpSpPr>
                <p:grpSpPr>
                  <a:xfrm>
                    <a:off x="1193500" y="2815545"/>
                    <a:ext cx="3761195" cy="815608"/>
                    <a:chOff x="1317257" y="1824875"/>
                    <a:chExt cx="3761195" cy="815608"/>
                  </a:xfrm>
                </p:grpSpPr>
                <p:sp>
                  <p:nvSpPr>
                    <p:cNvPr id="19" name="文本框 18"/>
                    <p:cNvSpPr txBox="1"/>
                    <p:nvPr/>
                  </p:nvSpPr>
                  <p:spPr>
                    <a:xfrm>
                      <a:off x="1317257" y="2132652"/>
                      <a:ext cx="3761195" cy="507831"/>
                    </a:xfrm>
                    <a:prstGeom prst="rect">
                      <a:avLst/>
                    </a:prstGeom>
                    <a:noFill/>
                  </p:spPr>
                  <p:txBody>
                    <a:bodyPr wrap="square" lIns="0" tIns="0" rIns="0" bIns="0" rtlCol="0">
                      <a:normAutofit/>
                    </a:bodyPr>
                    <a:lstStyle/>
                    <a:p>
                      <a:pPr algn="r">
                        <a:lnSpc>
                          <a:spcPct val="150000"/>
                        </a:lnSpc>
                      </a:pPr>
                      <a:r>
                        <a:rPr lang="zh-CN" altLang="en-US" sz="1000" dirty="0">
                          <a:cs typeface="+mn-ea"/>
                          <a:sym typeface="+mn-lt"/>
                        </a:rPr>
                        <a:t>此部分内容作为文字排版占位显示</a:t>
                      </a:r>
                    </a:p>
                    <a:p>
                      <a:pPr algn="r">
                        <a:lnSpc>
                          <a:spcPct val="150000"/>
                        </a:lnSpc>
                      </a:pPr>
                      <a:r>
                        <a:rPr lang="zh-CN" altLang="en-US" sz="1000" dirty="0">
                          <a:cs typeface="+mn-ea"/>
                          <a:sym typeface="+mn-lt"/>
                        </a:rPr>
                        <a:t>（建议使用主题字体）</a:t>
                      </a:r>
                      <a:endParaRPr lang="en-US" sz="1000" dirty="0">
                        <a:cs typeface="+mn-ea"/>
                        <a:sym typeface="+mn-lt"/>
                      </a:endParaRPr>
                    </a:p>
                  </p:txBody>
                </p:sp>
                <p:sp>
                  <p:nvSpPr>
                    <p:cNvPr id="20" name="矩形 19"/>
                    <p:cNvSpPr/>
                    <p:nvPr/>
                  </p:nvSpPr>
                  <p:spPr>
                    <a:xfrm>
                      <a:off x="1317257" y="1824875"/>
                      <a:ext cx="3761195" cy="307777"/>
                    </a:xfrm>
                    <a:prstGeom prst="rect">
                      <a:avLst/>
                    </a:prstGeom>
                  </p:spPr>
                  <p:txBody>
                    <a:bodyPr wrap="square" lIns="0" tIns="0" rIns="0" bIns="0">
                      <a:normAutofit/>
                    </a:bodyPr>
                    <a:lstStyle/>
                    <a:p>
                      <a:r>
                        <a:rPr lang="en-US" sz="1600" b="1" dirty="0">
                          <a:cs typeface="+mn-ea"/>
                          <a:sym typeface="+mn-lt"/>
                        </a:rPr>
                        <a:t>4. Safety</a:t>
                      </a:r>
                    </a:p>
                  </p:txBody>
                </p:sp>
              </p:grpSp>
            </p:grpSp>
            <p:cxnSp>
              <p:nvCxnSpPr>
                <p:cNvPr id="16" name="直接连接符 15"/>
                <p:cNvCxnSpPr/>
                <p:nvPr/>
              </p:nvCxnSpPr>
              <p:spPr>
                <a:xfrm>
                  <a:off x="8472264"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1307468" y="2624665"/>
                <a:ext cx="3292482" cy="2139516"/>
                <a:chOff x="1307468" y="1697288"/>
                <a:chExt cx="3292482" cy="2139516"/>
              </a:xfrm>
            </p:grpSpPr>
            <p:grpSp>
              <p:nvGrpSpPr>
                <p:cNvPr id="7" name="组合 6"/>
                <p:cNvGrpSpPr/>
                <p:nvPr/>
              </p:nvGrpSpPr>
              <p:grpSpPr>
                <a:xfrm>
                  <a:off x="1410009" y="1697288"/>
                  <a:ext cx="3189941" cy="2139516"/>
                  <a:chOff x="1193499" y="1491637"/>
                  <a:chExt cx="4594859" cy="2139516"/>
                </a:xfrm>
              </p:grpSpPr>
              <p:grpSp>
                <p:nvGrpSpPr>
                  <p:cNvPr id="9" name="组合 8"/>
                  <p:cNvGrpSpPr/>
                  <p:nvPr/>
                </p:nvGrpSpPr>
                <p:grpSpPr>
                  <a:xfrm>
                    <a:off x="1193499" y="1491637"/>
                    <a:ext cx="4594859" cy="815608"/>
                    <a:chOff x="1317256" y="1824875"/>
                    <a:chExt cx="4594859" cy="815608"/>
                  </a:xfrm>
                </p:grpSpPr>
                <p:sp>
                  <p:nvSpPr>
                    <p:cNvPr id="13" name="文本框 12"/>
                    <p:cNvSpPr txBox="1"/>
                    <p:nvPr/>
                  </p:nvSpPr>
                  <p:spPr>
                    <a:xfrm>
                      <a:off x="1317257" y="2132652"/>
                      <a:ext cx="3761195" cy="507831"/>
                    </a:xfrm>
                    <a:prstGeom prst="rect">
                      <a:avLst/>
                    </a:prstGeom>
                    <a:noFill/>
                  </p:spPr>
                  <p:txBody>
                    <a:bodyPr wrap="square" lIns="0" tIns="0" rIns="0" bIns="0" rtlCol="0">
                      <a:normAutofit/>
                    </a:bodyPr>
                    <a:lstStyle/>
                    <a:p>
                      <a:pPr>
                        <a:lnSpc>
                          <a:spcPct val="150000"/>
                        </a:lnSpc>
                      </a:pPr>
                      <a:r>
                        <a:rPr lang="zh-CN" altLang="en-US" sz="1000">
                          <a:cs typeface="+mn-ea"/>
                          <a:sym typeface="+mn-lt"/>
                        </a:rPr>
                        <a:t>此部分内容作为文字排版占位显示</a:t>
                      </a:r>
                    </a:p>
                    <a:p>
                      <a:pPr>
                        <a:lnSpc>
                          <a:spcPct val="150000"/>
                        </a:lnSpc>
                      </a:pPr>
                      <a:r>
                        <a:rPr lang="zh-CN" altLang="en-US" sz="1000">
                          <a:cs typeface="+mn-ea"/>
                          <a:sym typeface="+mn-lt"/>
                        </a:rPr>
                        <a:t>（建议使用主题字体）</a:t>
                      </a:r>
                      <a:endParaRPr lang="en-US" sz="1000" dirty="0">
                        <a:cs typeface="+mn-ea"/>
                        <a:sym typeface="+mn-lt"/>
                      </a:endParaRPr>
                    </a:p>
                  </p:txBody>
                </p:sp>
                <p:sp>
                  <p:nvSpPr>
                    <p:cNvPr id="14" name="矩形 13"/>
                    <p:cNvSpPr/>
                    <p:nvPr/>
                  </p:nvSpPr>
                  <p:spPr>
                    <a:xfrm>
                      <a:off x="1317256" y="1824875"/>
                      <a:ext cx="4594859" cy="307777"/>
                    </a:xfrm>
                    <a:prstGeom prst="rect">
                      <a:avLst/>
                    </a:prstGeom>
                  </p:spPr>
                  <p:txBody>
                    <a:bodyPr wrap="square" lIns="0" tIns="0" rIns="0" bIns="0">
                      <a:normAutofit/>
                    </a:bodyPr>
                    <a:lstStyle/>
                    <a:p>
                      <a:r>
                        <a:rPr lang="en-US" sz="1600" b="1" dirty="0">
                          <a:cs typeface="+mn-ea"/>
                          <a:sym typeface="+mn-lt"/>
                        </a:rPr>
                        <a:t>1: Education </a:t>
                      </a:r>
                    </a:p>
                  </p:txBody>
                </p:sp>
              </p:grpSp>
              <p:grpSp>
                <p:nvGrpSpPr>
                  <p:cNvPr id="10" name="组合 9"/>
                  <p:cNvGrpSpPr/>
                  <p:nvPr/>
                </p:nvGrpSpPr>
                <p:grpSpPr>
                  <a:xfrm>
                    <a:off x="1193500" y="2815545"/>
                    <a:ext cx="3761195" cy="815608"/>
                    <a:chOff x="1317257" y="1824875"/>
                    <a:chExt cx="3761195" cy="815608"/>
                  </a:xfrm>
                </p:grpSpPr>
                <p:sp>
                  <p:nvSpPr>
                    <p:cNvPr id="11" name="文本框 10"/>
                    <p:cNvSpPr txBox="1"/>
                    <p:nvPr/>
                  </p:nvSpPr>
                  <p:spPr>
                    <a:xfrm>
                      <a:off x="1317257" y="2132652"/>
                      <a:ext cx="3761195" cy="507831"/>
                    </a:xfrm>
                    <a:prstGeom prst="rect">
                      <a:avLst/>
                    </a:prstGeom>
                    <a:noFill/>
                  </p:spPr>
                  <p:txBody>
                    <a:bodyPr wrap="square" lIns="0" tIns="0" rIns="0" bIns="0" rtlCol="0">
                      <a:normAutofit/>
                    </a:bodyPr>
                    <a:lstStyle/>
                    <a:p>
                      <a:pPr>
                        <a:lnSpc>
                          <a:spcPct val="150000"/>
                        </a:lnSpc>
                      </a:pPr>
                      <a:r>
                        <a:rPr lang="zh-CN" altLang="en-US" sz="1000">
                          <a:cs typeface="+mn-ea"/>
                          <a:sym typeface="+mn-lt"/>
                        </a:rPr>
                        <a:t>此部分内容作为文字排版占位显示</a:t>
                      </a:r>
                    </a:p>
                    <a:p>
                      <a:pPr>
                        <a:lnSpc>
                          <a:spcPct val="150000"/>
                        </a:lnSpc>
                      </a:pPr>
                      <a:r>
                        <a:rPr lang="zh-CN" altLang="en-US" sz="1000">
                          <a:cs typeface="+mn-ea"/>
                          <a:sym typeface="+mn-lt"/>
                        </a:rPr>
                        <a:t>（建议使用主题字体）</a:t>
                      </a:r>
                      <a:endParaRPr lang="en-US" sz="1000" dirty="0">
                        <a:cs typeface="+mn-ea"/>
                        <a:sym typeface="+mn-lt"/>
                      </a:endParaRPr>
                    </a:p>
                  </p:txBody>
                </p:sp>
                <p:sp>
                  <p:nvSpPr>
                    <p:cNvPr id="12" name="矩形 11"/>
                    <p:cNvSpPr/>
                    <p:nvPr/>
                  </p:nvSpPr>
                  <p:spPr>
                    <a:xfrm>
                      <a:off x="1317257" y="1824875"/>
                      <a:ext cx="3761195" cy="307777"/>
                    </a:xfrm>
                    <a:prstGeom prst="rect">
                      <a:avLst/>
                    </a:prstGeom>
                  </p:spPr>
                  <p:txBody>
                    <a:bodyPr wrap="square" lIns="0" tIns="0" rIns="0" bIns="0">
                      <a:normAutofit/>
                    </a:bodyPr>
                    <a:lstStyle/>
                    <a:p>
                      <a:r>
                        <a:rPr lang="en-US" sz="1600" b="1" dirty="0">
                          <a:cs typeface="+mn-ea"/>
                          <a:sym typeface="+mn-lt"/>
                        </a:rPr>
                        <a:t>3. Infrastructure </a:t>
                      </a:r>
                    </a:p>
                  </p:txBody>
                </p:sp>
              </p:grpSp>
            </p:grpSp>
            <p:cxnSp>
              <p:nvCxnSpPr>
                <p:cNvPr id="8" name="直接连接符 7"/>
                <p:cNvCxnSpPr/>
                <p:nvPr/>
              </p:nvCxnSpPr>
              <p:spPr>
                <a:xfrm>
                  <a:off x="1307468" y="2710116"/>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38" name="矩形 37">
            <a:extLst>
              <a:ext uri="{FF2B5EF4-FFF2-40B4-BE49-F238E27FC236}">
                <a16:creationId xmlns:a16="http://schemas.microsoft.com/office/drawing/2014/main" id="{39FE0307-AFA6-46AD-9348-980C1D089004}"/>
              </a:ext>
            </a:extLst>
          </p:cNvPr>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文本框 38">
            <a:extLst>
              <a:ext uri="{FF2B5EF4-FFF2-40B4-BE49-F238E27FC236}">
                <a16:creationId xmlns:a16="http://schemas.microsoft.com/office/drawing/2014/main" id="{C1A77564-4EEB-4E2B-AB6E-B9F2CFBF1308}"/>
              </a:ext>
            </a:extLst>
          </p:cNvPr>
          <p:cNvSpPr txBox="1"/>
          <p:nvPr/>
        </p:nvSpPr>
        <p:spPr>
          <a:xfrm>
            <a:off x="777220" y="76047"/>
            <a:ext cx="2978519" cy="523220"/>
          </a:xfrm>
          <a:prstGeom prst="rect">
            <a:avLst/>
          </a:prstGeom>
          <a:noFill/>
        </p:spPr>
        <p:txBody>
          <a:bodyPr wrap="square" rtlCol="0">
            <a:spAutoFit/>
          </a:bodyPr>
          <a:lstStyle/>
          <a:p>
            <a:r>
              <a:rPr lang="en-US" altLang="zh-CN" sz="2800" dirty="0">
                <a:solidFill>
                  <a:srgbClr val="3B3C3E"/>
                </a:solidFill>
                <a:cs typeface="+mn-ea"/>
                <a:sym typeface="+mn-lt"/>
              </a:rPr>
              <a:t>Livability</a:t>
            </a:r>
            <a:endParaRPr lang="zh-CN" altLang="en-US" sz="2800" dirty="0">
              <a:solidFill>
                <a:srgbClr val="3B3C3E"/>
              </a:solidFill>
              <a:cs typeface="+mn-ea"/>
              <a:sym typeface="+mn-lt"/>
            </a:endParaRPr>
          </a:p>
        </p:txBody>
      </p:sp>
      <p:sp>
        <p:nvSpPr>
          <p:cNvPr id="40" name="文本框 39">
            <a:extLst>
              <a:ext uri="{FF2B5EF4-FFF2-40B4-BE49-F238E27FC236}">
                <a16:creationId xmlns:a16="http://schemas.microsoft.com/office/drawing/2014/main" id="{64360E38-57B0-F676-DD88-5C124CB9F04E}"/>
              </a:ext>
            </a:extLst>
          </p:cNvPr>
          <p:cNvSpPr txBox="1"/>
          <p:nvPr/>
        </p:nvSpPr>
        <p:spPr>
          <a:xfrm>
            <a:off x="5582077" y="5376890"/>
            <a:ext cx="1027845" cy="369332"/>
          </a:xfrm>
          <a:prstGeom prst="rect">
            <a:avLst/>
          </a:prstGeom>
          <a:noFill/>
        </p:spPr>
        <p:txBody>
          <a:bodyPr wrap="none" rtlCol="0">
            <a:spAutoFit/>
          </a:bodyPr>
          <a:lstStyle/>
          <a:p>
            <a:pPr marL="0" indent="0" algn="ctr">
              <a:buNone/>
            </a:pPr>
            <a:r>
              <a:rPr lang="en-US" altLang="zh-CN" b="1" dirty="0">
                <a:cs typeface="+mn-ea"/>
                <a:sym typeface="+mn-lt"/>
              </a:rPr>
              <a:t>Suburb</a:t>
            </a:r>
          </a:p>
        </p:txBody>
      </p:sp>
    </p:spTree>
    <p:extLst>
      <p:ext uri="{BB962C8B-B14F-4D97-AF65-F5344CB8AC3E}">
        <p14:creationId xmlns:p14="http://schemas.microsoft.com/office/powerpoint/2010/main" val="251022258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p:transition spd="med" advTm="3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930744" y="1323975"/>
            <a:ext cx="10506873" cy="4620280"/>
            <a:chOff x="2713681" y="2312876"/>
            <a:chExt cx="6768515" cy="2976379"/>
          </a:xfrm>
        </p:grpSpPr>
        <p:grpSp>
          <p:nvGrpSpPr>
            <p:cNvPr id="3" name="组合 2"/>
            <p:cNvGrpSpPr/>
            <p:nvPr/>
          </p:nvGrpSpPr>
          <p:grpSpPr>
            <a:xfrm>
              <a:off x="5077718" y="2312876"/>
              <a:ext cx="2018378" cy="2976379"/>
              <a:chOff x="3559240" y="1344387"/>
              <a:chExt cx="2018378" cy="2976379"/>
            </a:xfrm>
          </p:grpSpPr>
          <p:grpSp>
            <p:nvGrpSpPr>
              <p:cNvPr id="17" name="组合 16"/>
              <p:cNvGrpSpPr/>
              <p:nvPr/>
            </p:nvGrpSpPr>
            <p:grpSpPr>
              <a:xfrm>
                <a:off x="4245800" y="3798842"/>
                <a:ext cx="646584" cy="521924"/>
                <a:chOff x="0" y="6"/>
                <a:chExt cx="1512780" cy="1221120"/>
              </a:xfrm>
              <a:solidFill>
                <a:schemeClr val="bg1">
                  <a:lumMod val="65000"/>
                </a:schemeClr>
              </a:solidFill>
            </p:grpSpPr>
            <p:sp>
              <p:nvSpPr>
                <p:cNvPr id="30" name="任意多边形: 形状 29"/>
                <p:cNvSpPr/>
                <p:nvPr/>
              </p:nvSpPr>
              <p:spPr>
                <a:xfrm>
                  <a:off x="0" y="6"/>
                  <a:ext cx="1512780" cy="258733"/>
                </a:xfrm>
                <a:custGeom>
                  <a:avLst/>
                  <a:gdLst/>
                  <a:ahLst/>
                  <a:cxnLst>
                    <a:cxn ang="0">
                      <a:pos x="wd2" y="hd2"/>
                    </a:cxn>
                    <a:cxn ang="5400000">
                      <a:pos x="wd2" y="hd2"/>
                    </a:cxn>
                    <a:cxn ang="10800000">
                      <a:pos x="wd2" y="hd2"/>
                    </a:cxn>
                    <a:cxn ang="16200000">
                      <a:pos x="wd2" y="hd2"/>
                    </a:cxn>
                  </a:cxnLst>
                  <a:rect l="0" t="0" r="r" b="b"/>
                  <a:pathLst>
                    <a:path w="21600" h="21600" extrusionOk="0">
                      <a:moveTo>
                        <a:pt x="21600" y="10801"/>
                      </a:moveTo>
                      <a:cubicBezTo>
                        <a:pt x="21600" y="16761"/>
                        <a:pt x="20537" y="21600"/>
                        <a:pt x="19229" y="21600"/>
                      </a:cubicBezTo>
                      <a:lnTo>
                        <a:pt x="2370" y="21600"/>
                      </a:lnTo>
                      <a:cubicBezTo>
                        <a:pt x="1060" y="21600"/>
                        <a:pt x="0" y="16761"/>
                        <a:pt x="0" y="10801"/>
                      </a:cubicBezTo>
                      <a:lnTo>
                        <a:pt x="0" y="10801"/>
                      </a:lnTo>
                      <a:cubicBezTo>
                        <a:pt x="0" y="4831"/>
                        <a:pt x="1060" y="0"/>
                        <a:pt x="2370" y="0"/>
                      </a:cubicBezTo>
                      <a:lnTo>
                        <a:pt x="19229" y="0"/>
                      </a:lnTo>
                      <a:cubicBezTo>
                        <a:pt x="20537" y="0"/>
                        <a:pt x="21600" y="4831"/>
                        <a:pt x="21600" y="10801"/>
                      </a:cubicBezTo>
                      <a:cubicBezTo>
                        <a:pt x="21600" y="10801"/>
                        <a:pt x="21600" y="10801"/>
                        <a:pt x="21600" y="10801"/>
                      </a:cubicBezTo>
                      <a:close/>
                    </a:path>
                  </a:pathLst>
                </a:custGeom>
                <a:grpFill/>
                <a:ln w="12700" cap="flat">
                  <a:noFill/>
                  <a:miter lim="400000"/>
                </a:ln>
                <a:effectLst/>
              </p:spPr>
              <p:txBody>
                <a:bodyPr anchor="ctr"/>
                <a:lstStyle/>
                <a:p>
                  <a:pPr algn="ctr"/>
                  <a:endParaRPr>
                    <a:cs typeface="+mn-ea"/>
                    <a:sym typeface="+mn-lt"/>
                  </a:endParaRPr>
                </a:p>
              </p:txBody>
            </p:sp>
            <p:sp>
              <p:nvSpPr>
                <p:cNvPr id="31" name="任意多边形: 形状 30"/>
                <p:cNvSpPr/>
                <p:nvPr/>
              </p:nvSpPr>
              <p:spPr>
                <a:xfrm>
                  <a:off x="0" y="321262"/>
                  <a:ext cx="1512780" cy="258673"/>
                </a:xfrm>
                <a:custGeom>
                  <a:avLst/>
                  <a:gdLst/>
                  <a:ahLst/>
                  <a:cxnLst>
                    <a:cxn ang="0">
                      <a:pos x="wd2" y="hd2"/>
                    </a:cxn>
                    <a:cxn ang="5400000">
                      <a:pos x="wd2" y="hd2"/>
                    </a:cxn>
                    <a:cxn ang="10800000">
                      <a:pos x="wd2" y="hd2"/>
                    </a:cxn>
                    <a:cxn ang="16200000">
                      <a:pos x="wd2" y="hd2"/>
                    </a:cxn>
                  </a:cxnLst>
                  <a:rect l="0" t="0" r="r" b="b"/>
                  <a:pathLst>
                    <a:path w="21600" h="21600" extrusionOk="0">
                      <a:moveTo>
                        <a:pt x="21600" y="10797"/>
                      </a:moveTo>
                      <a:cubicBezTo>
                        <a:pt x="21600" y="16767"/>
                        <a:pt x="20537" y="21600"/>
                        <a:pt x="19229" y="21600"/>
                      </a:cubicBezTo>
                      <a:lnTo>
                        <a:pt x="2370" y="21600"/>
                      </a:lnTo>
                      <a:cubicBezTo>
                        <a:pt x="1060" y="21600"/>
                        <a:pt x="0" y="16767"/>
                        <a:pt x="0" y="10797"/>
                      </a:cubicBezTo>
                      <a:lnTo>
                        <a:pt x="0" y="10797"/>
                      </a:lnTo>
                      <a:cubicBezTo>
                        <a:pt x="0" y="4837"/>
                        <a:pt x="1060" y="0"/>
                        <a:pt x="2370" y="0"/>
                      </a:cubicBezTo>
                      <a:lnTo>
                        <a:pt x="19229" y="0"/>
                      </a:lnTo>
                      <a:cubicBezTo>
                        <a:pt x="20537" y="0"/>
                        <a:pt x="21600" y="4837"/>
                        <a:pt x="21600" y="10797"/>
                      </a:cubicBezTo>
                      <a:cubicBezTo>
                        <a:pt x="21600" y="10797"/>
                        <a:pt x="21600" y="10797"/>
                        <a:pt x="21600" y="10797"/>
                      </a:cubicBezTo>
                      <a:close/>
                    </a:path>
                  </a:pathLst>
                </a:custGeom>
                <a:grpFill/>
                <a:ln w="12700" cap="flat">
                  <a:noFill/>
                  <a:miter lim="400000"/>
                </a:ln>
                <a:effectLst/>
              </p:spPr>
              <p:txBody>
                <a:bodyPr anchor="ctr"/>
                <a:lstStyle/>
                <a:p>
                  <a:pPr algn="ctr"/>
                  <a:endParaRPr>
                    <a:cs typeface="+mn-ea"/>
                    <a:sym typeface="+mn-lt"/>
                  </a:endParaRPr>
                </a:p>
              </p:txBody>
            </p:sp>
            <p:sp>
              <p:nvSpPr>
                <p:cNvPr id="32" name="任意多边形: 形状 31"/>
                <p:cNvSpPr/>
                <p:nvPr/>
              </p:nvSpPr>
              <p:spPr>
                <a:xfrm>
                  <a:off x="0" y="642524"/>
                  <a:ext cx="1512780" cy="258753"/>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8"/>
                        <a:pt x="20537" y="21600"/>
                        <a:pt x="19229" y="21600"/>
                      </a:cubicBezTo>
                      <a:lnTo>
                        <a:pt x="2370" y="21600"/>
                      </a:lnTo>
                      <a:cubicBezTo>
                        <a:pt x="1060" y="21600"/>
                        <a:pt x="0" y="16768"/>
                        <a:pt x="0" y="10803"/>
                      </a:cubicBezTo>
                      <a:lnTo>
                        <a:pt x="0" y="10803"/>
                      </a:lnTo>
                      <a:cubicBezTo>
                        <a:pt x="0" y="4835"/>
                        <a:pt x="1060" y="0"/>
                        <a:pt x="2370" y="0"/>
                      </a:cubicBezTo>
                      <a:lnTo>
                        <a:pt x="19229" y="0"/>
                      </a:lnTo>
                      <a:cubicBezTo>
                        <a:pt x="20537" y="0"/>
                        <a:pt x="21600" y="4835"/>
                        <a:pt x="21600" y="10803"/>
                      </a:cubicBezTo>
                      <a:cubicBezTo>
                        <a:pt x="21600" y="10803"/>
                        <a:pt x="21600" y="10803"/>
                        <a:pt x="21600" y="10803"/>
                      </a:cubicBezTo>
                      <a:close/>
                    </a:path>
                  </a:pathLst>
                </a:custGeom>
                <a:grpFill/>
                <a:ln w="12700" cap="flat">
                  <a:noFill/>
                  <a:miter lim="400000"/>
                </a:ln>
                <a:effectLst/>
              </p:spPr>
              <p:txBody>
                <a:bodyPr anchor="ctr"/>
                <a:lstStyle/>
                <a:p>
                  <a:pPr algn="ctr"/>
                  <a:endParaRPr>
                    <a:cs typeface="+mn-ea"/>
                    <a:sym typeface="+mn-lt"/>
                  </a:endParaRPr>
                </a:p>
              </p:txBody>
            </p:sp>
            <p:sp>
              <p:nvSpPr>
                <p:cNvPr id="33" name="任意多边形: 形状 32"/>
                <p:cNvSpPr/>
                <p:nvPr/>
              </p:nvSpPr>
              <p:spPr>
                <a:xfrm>
                  <a:off x="321262" y="963786"/>
                  <a:ext cx="858646" cy="25734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11932"/>
                        <a:pt x="16764" y="21600"/>
                        <a:pt x="10800" y="21600"/>
                      </a:cubicBezTo>
                      <a:cubicBezTo>
                        <a:pt x="4836" y="21600"/>
                        <a:pt x="0" y="11932"/>
                        <a:pt x="0" y="0"/>
                      </a:cubicBezTo>
                      <a:cubicBezTo>
                        <a:pt x="0" y="0"/>
                        <a:pt x="21600" y="0"/>
                        <a:pt x="21600" y="0"/>
                      </a:cubicBezTo>
                      <a:close/>
                    </a:path>
                  </a:pathLst>
                </a:custGeom>
                <a:grpFill/>
                <a:ln w="12700" cap="flat">
                  <a:noFill/>
                  <a:miter lim="400000"/>
                </a:ln>
                <a:effectLst/>
              </p:spPr>
              <p:txBody>
                <a:bodyPr anchor="ctr"/>
                <a:lstStyle/>
                <a:p>
                  <a:pPr algn="ctr"/>
                  <a:endParaRPr>
                    <a:cs typeface="+mn-ea"/>
                    <a:sym typeface="+mn-lt"/>
                  </a:endParaRPr>
                </a:p>
              </p:txBody>
            </p:sp>
          </p:grpSp>
          <p:grpSp>
            <p:nvGrpSpPr>
              <p:cNvPr id="18" name="组合 17"/>
              <p:cNvGrpSpPr/>
              <p:nvPr/>
            </p:nvGrpSpPr>
            <p:grpSpPr>
              <a:xfrm>
                <a:off x="4571916" y="1344387"/>
                <a:ext cx="1005702" cy="1122819"/>
                <a:chOff x="0" y="0"/>
                <a:chExt cx="2352989" cy="2627003"/>
              </a:xfrm>
              <a:solidFill>
                <a:schemeClr val="accent3"/>
              </a:solidFill>
            </p:grpSpPr>
            <p:sp>
              <p:nvSpPr>
                <p:cNvPr id="28" name="任意多边形: 形状 27"/>
                <p:cNvSpPr/>
                <p:nvPr/>
              </p:nvSpPr>
              <p:spPr>
                <a:xfrm>
                  <a:off x="0" y="0"/>
                  <a:ext cx="1782941" cy="1363718"/>
                </a:xfrm>
                <a:custGeom>
                  <a:avLst/>
                  <a:gdLst/>
                  <a:ahLst/>
                  <a:cxnLst>
                    <a:cxn ang="0">
                      <a:pos x="wd2" y="hd2"/>
                    </a:cxn>
                    <a:cxn ang="5400000">
                      <a:pos x="wd2" y="hd2"/>
                    </a:cxn>
                    <a:cxn ang="10800000">
                      <a:pos x="wd2" y="hd2"/>
                    </a:cxn>
                    <a:cxn ang="16200000">
                      <a:pos x="wd2" y="hd2"/>
                    </a:cxn>
                  </a:cxnLst>
                  <a:rect l="0" t="0" r="r" b="b"/>
                  <a:pathLst>
                    <a:path w="21600" h="21600" extrusionOk="0">
                      <a:moveTo>
                        <a:pt x="15120" y="21600"/>
                      </a:moveTo>
                      <a:lnTo>
                        <a:pt x="21600" y="13130"/>
                      </a:lnTo>
                      <a:cubicBezTo>
                        <a:pt x="16394" y="5131"/>
                        <a:pt x="8655" y="44"/>
                        <a:pt x="0" y="0"/>
                      </a:cubicBezTo>
                      <a:lnTo>
                        <a:pt x="0" y="11904"/>
                      </a:lnTo>
                      <a:cubicBezTo>
                        <a:pt x="6131" y="11949"/>
                        <a:pt x="11585" y="15738"/>
                        <a:pt x="15120" y="21600"/>
                      </a:cubicBezTo>
                      <a:close/>
                    </a:path>
                  </a:pathLst>
                </a:custGeom>
                <a:grpFill/>
                <a:ln w="12700" cap="flat">
                  <a:noFill/>
                  <a:miter lim="400000"/>
                </a:ln>
                <a:effectLst/>
              </p:spPr>
              <p:txBody>
                <a:bodyPr anchor="ctr"/>
                <a:lstStyle/>
                <a:p>
                  <a:pPr algn="ctr"/>
                  <a:endParaRPr>
                    <a:cs typeface="+mn-ea"/>
                    <a:sym typeface="+mn-lt"/>
                  </a:endParaRPr>
                </a:p>
              </p:txBody>
            </p:sp>
            <p:sp>
              <p:nvSpPr>
                <p:cNvPr id="29" name="任意多边形: 形状 28"/>
                <p:cNvSpPr/>
                <p:nvPr/>
              </p:nvSpPr>
              <p:spPr>
                <a:xfrm>
                  <a:off x="1268335" y="848886"/>
                  <a:ext cx="1084654" cy="1778117"/>
                </a:xfrm>
                <a:custGeom>
                  <a:avLst/>
                  <a:gdLst/>
                  <a:ahLst/>
                  <a:cxnLst>
                    <a:cxn ang="0">
                      <a:pos x="wd2" y="hd2"/>
                    </a:cxn>
                    <a:cxn ang="5400000">
                      <a:pos x="wd2" y="hd2"/>
                    </a:cxn>
                    <a:cxn ang="10800000">
                      <a:pos x="wd2" y="hd2"/>
                    </a:cxn>
                    <a:cxn ang="16200000">
                      <a:pos x="wd2" y="hd2"/>
                    </a:cxn>
                  </a:cxnLst>
                  <a:rect l="0" t="0" r="r" b="b"/>
                  <a:pathLst>
                    <a:path w="21600" h="21600" extrusionOk="0">
                      <a:moveTo>
                        <a:pt x="6638" y="18341"/>
                      </a:moveTo>
                      <a:cubicBezTo>
                        <a:pt x="6638" y="19447"/>
                        <a:pt x="6452" y="20533"/>
                        <a:pt x="6159" y="21600"/>
                      </a:cubicBezTo>
                      <a:lnTo>
                        <a:pt x="21289" y="21600"/>
                      </a:lnTo>
                      <a:cubicBezTo>
                        <a:pt x="21489" y="20529"/>
                        <a:pt x="21600" y="19443"/>
                        <a:pt x="21600" y="18341"/>
                      </a:cubicBezTo>
                      <a:cubicBezTo>
                        <a:pt x="21600" y="11357"/>
                        <a:pt x="17487" y="4963"/>
                        <a:pt x="10670" y="0"/>
                      </a:cubicBezTo>
                      <a:lnTo>
                        <a:pt x="0" y="6509"/>
                      </a:lnTo>
                      <a:cubicBezTo>
                        <a:pt x="4145" y="9791"/>
                        <a:pt x="6638" y="13887"/>
                        <a:pt x="6638" y="18341"/>
                      </a:cubicBezTo>
                      <a:close/>
                    </a:path>
                  </a:pathLst>
                </a:custGeom>
                <a:grpFill/>
                <a:ln w="12700" cap="flat">
                  <a:noFill/>
                  <a:miter lim="400000"/>
                </a:ln>
                <a:effectLst/>
              </p:spPr>
              <p:txBody>
                <a:bodyPr anchor="ctr"/>
                <a:lstStyle/>
                <a:p>
                  <a:pPr algn="ctr"/>
                  <a:endParaRPr>
                    <a:cs typeface="+mn-ea"/>
                    <a:sym typeface="+mn-lt"/>
                  </a:endParaRPr>
                </a:p>
              </p:txBody>
            </p:sp>
          </p:grpSp>
          <p:grpSp>
            <p:nvGrpSpPr>
              <p:cNvPr id="19" name="组合 18"/>
              <p:cNvGrpSpPr/>
              <p:nvPr/>
            </p:nvGrpSpPr>
            <p:grpSpPr>
              <a:xfrm>
                <a:off x="3568764" y="2474831"/>
                <a:ext cx="997235" cy="1295717"/>
                <a:chOff x="22283" y="-5569"/>
                <a:chExt cx="2333183" cy="3031524"/>
              </a:xfrm>
              <a:solidFill>
                <a:schemeClr val="accent1"/>
              </a:solidFill>
            </p:grpSpPr>
            <p:sp>
              <p:nvSpPr>
                <p:cNvPr id="26" name="任意多边形: 形状 25"/>
                <p:cNvSpPr/>
                <p:nvPr/>
              </p:nvSpPr>
              <p:spPr>
                <a:xfrm>
                  <a:off x="843312" y="1003945"/>
                  <a:ext cx="1512154" cy="2022010"/>
                </a:xfrm>
                <a:custGeom>
                  <a:avLst/>
                  <a:gdLst/>
                  <a:ahLst/>
                  <a:cxnLst>
                    <a:cxn ang="0">
                      <a:pos x="wd2" y="hd2"/>
                    </a:cxn>
                    <a:cxn ang="5400000">
                      <a:pos x="wd2" y="hd2"/>
                    </a:cxn>
                    <a:cxn ang="10800000">
                      <a:pos x="wd2" y="hd2"/>
                    </a:cxn>
                    <a:cxn ang="16200000">
                      <a:pos x="wd2" y="hd2"/>
                    </a:cxn>
                  </a:cxnLst>
                  <a:rect l="0" t="0" r="r" b="b"/>
                  <a:pathLst>
                    <a:path w="21600" h="21600" extrusionOk="0">
                      <a:moveTo>
                        <a:pt x="18588" y="13574"/>
                      </a:moveTo>
                      <a:cubicBezTo>
                        <a:pt x="17948" y="11856"/>
                        <a:pt x="17059" y="9576"/>
                        <a:pt x="15198" y="7334"/>
                      </a:cubicBezTo>
                      <a:cubicBezTo>
                        <a:pt x="12968" y="4648"/>
                        <a:pt x="10047" y="2019"/>
                        <a:pt x="7599" y="0"/>
                      </a:cubicBezTo>
                      <a:lnTo>
                        <a:pt x="0" y="5682"/>
                      </a:lnTo>
                      <a:cubicBezTo>
                        <a:pt x="1933" y="7296"/>
                        <a:pt x="4325" y="9453"/>
                        <a:pt x="6080" y="11567"/>
                      </a:cubicBezTo>
                      <a:cubicBezTo>
                        <a:pt x="9530" y="15723"/>
                        <a:pt x="7805" y="21600"/>
                        <a:pt x="15789" y="21600"/>
                      </a:cubicBezTo>
                      <a:lnTo>
                        <a:pt x="20867" y="21600"/>
                      </a:lnTo>
                      <a:lnTo>
                        <a:pt x="21600" y="21600"/>
                      </a:lnTo>
                      <a:lnTo>
                        <a:pt x="21600" y="13574"/>
                      </a:lnTo>
                      <a:cubicBezTo>
                        <a:pt x="21600" y="13574"/>
                        <a:pt x="18588" y="13574"/>
                        <a:pt x="18588" y="13574"/>
                      </a:cubicBezTo>
                      <a:close/>
                    </a:path>
                  </a:pathLst>
                </a:custGeom>
                <a:grpFill/>
                <a:ln w="12700" cap="flat">
                  <a:noFill/>
                  <a:miter lim="400000"/>
                </a:ln>
                <a:effectLst/>
              </p:spPr>
              <p:txBody>
                <a:bodyPr anchor="ctr"/>
                <a:lstStyle/>
                <a:p>
                  <a:pPr algn="ctr"/>
                  <a:endParaRPr>
                    <a:cs typeface="+mn-ea"/>
                    <a:sym typeface="+mn-lt"/>
                  </a:endParaRPr>
                </a:p>
              </p:txBody>
            </p:sp>
            <p:sp>
              <p:nvSpPr>
                <p:cNvPr id="27" name="任意多边形: 形状 26"/>
                <p:cNvSpPr/>
                <p:nvPr/>
              </p:nvSpPr>
              <p:spPr>
                <a:xfrm>
                  <a:off x="22283" y="-5569"/>
                  <a:ext cx="1331799" cy="1515466"/>
                </a:xfrm>
                <a:custGeom>
                  <a:avLst/>
                  <a:gdLst/>
                  <a:ahLst/>
                  <a:cxnLst>
                    <a:cxn ang="0">
                      <a:pos x="wd2" y="hd2"/>
                    </a:cxn>
                    <a:cxn ang="5400000">
                      <a:pos x="wd2" y="hd2"/>
                    </a:cxn>
                    <a:cxn ang="10800000">
                      <a:pos x="wd2" y="hd2"/>
                    </a:cxn>
                    <a:cxn ang="16200000">
                      <a:pos x="wd2" y="hd2"/>
                    </a:cxn>
                  </a:cxnLst>
                  <a:rect l="0" t="0" r="r" b="b"/>
                  <a:pathLst>
                    <a:path w="21600" h="21600" extrusionOk="0">
                      <a:moveTo>
                        <a:pt x="20102" y="12599"/>
                      </a:moveTo>
                      <a:cubicBezTo>
                        <a:pt x="19990" y="12493"/>
                        <a:pt x="19875" y="12390"/>
                        <a:pt x="19755" y="12288"/>
                      </a:cubicBezTo>
                      <a:cubicBezTo>
                        <a:pt x="19378" y="11966"/>
                        <a:pt x="19011" y="11641"/>
                        <a:pt x="18658" y="11302"/>
                      </a:cubicBezTo>
                      <a:cubicBezTo>
                        <a:pt x="18607" y="11250"/>
                        <a:pt x="18556" y="11200"/>
                        <a:pt x="18501" y="11146"/>
                      </a:cubicBezTo>
                      <a:cubicBezTo>
                        <a:pt x="15274" y="7984"/>
                        <a:pt x="13144" y="4124"/>
                        <a:pt x="12293" y="0"/>
                      </a:cubicBezTo>
                      <a:lnTo>
                        <a:pt x="0" y="0"/>
                      </a:lnTo>
                      <a:cubicBezTo>
                        <a:pt x="967" y="6986"/>
                        <a:pt x="4348" y="13315"/>
                        <a:pt x="9430" y="18297"/>
                      </a:cubicBezTo>
                      <a:lnTo>
                        <a:pt x="9409" y="18295"/>
                      </a:lnTo>
                      <a:cubicBezTo>
                        <a:pt x="9409" y="18295"/>
                        <a:pt x="9467" y="18348"/>
                        <a:pt x="9553" y="18421"/>
                      </a:cubicBezTo>
                      <a:cubicBezTo>
                        <a:pt x="10100" y="18951"/>
                        <a:pt x="10671" y="19461"/>
                        <a:pt x="11253" y="19960"/>
                      </a:cubicBezTo>
                      <a:cubicBezTo>
                        <a:pt x="11755" y="20425"/>
                        <a:pt x="12344" y="20987"/>
                        <a:pt x="12973" y="21600"/>
                      </a:cubicBezTo>
                      <a:lnTo>
                        <a:pt x="21600" y="14020"/>
                      </a:lnTo>
                      <a:cubicBezTo>
                        <a:pt x="21079" y="13518"/>
                        <a:pt x="20572" y="13035"/>
                        <a:pt x="20102" y="12599"/>
                      </a:cubicBezTo>
                      <a:close/>
                    </a:path>
                  </a:pathLst>
                </a:custGeom>
                <a:grpFill/>
                <a:ln w="12700" cap="flat">
                  <a:noFill/>
                  <a:miter lim="400000"/>
                </a:ln>
                <a:effectLst/>
              </p:spPr>
              <p:txBody>
                <a:bodyPr anchor="ctr"/>
                <a:lstStyle/>
                <a:p>
                  <a:pPr algn="ctr"/>
                  <a:endParaRPr>
                    <a:cs typeface="+mn-ea"/>
                    <a:sym typeface="+mn-lt"/>
                  </a:endParaRPr>
                </a:p>
              </p:txBody>
            </p:sp>
          </p:grpSp>
          <p:grpSp>
            <p:nvGrpSpPr>
              <p:cNvPr id="20" name="组合 19"/>
              <p:cNvGrpSpPr/>
              <p:nvPr/>
            </p:nvGrpSpPr>
            <p:grpSpPr>
              <a:xfrm>
                <a:off x="4571915" y="2477211"/>
                <a:ext cx="999084" cy="1294140"/>
                <a:chOff x="-2" y="0"/>
                <a:chExt cx="2337505" cy="3027833"/>
              </a:xfrm>
              <a:solidFill>
                <a:schemeClr val="accent4"/>
              </a:solidFill>
            </p:grpSpPr>
            <p:sp>
              <p:nvSpPr>
                <p:cNvPr id="24" name="任意多边形: 形状 23"/>
                <p:cNvSpPr/>
                <p:nvPr/>
              </p:nvSpPr>
              <p:spPr>
                <a:xfrm>
                  <a:off x="-2" y="1003944"/>
                  <a:ext cx="1512033" cy="2023889"/>
                </a:xfrm>
                <a:custGeom>
                  <a:avLst/>
                  <a:gdLst/>
                  <a:ahLst/>
                  <a:cxnLst>
                    <a:cxn ang="0">
                      <a:pos x="wd2" y="hd2"/>
                    </a:cxn>
                    <a:cxn ang="5400000">
                      <a:pos x="wd2" y="hd2"/>
                    </a:cxn>
                    <a:cxn ang="10800000">
                      <a:pos x="wd2" y="hd2"/>
                    </a:cxn>
                    <a:cxn ang="16200000">
                      <a:pos x="wd2" y="hd2"/>
                    </a:cxn>
                  </a:cxnLst>
                  <a:rect l="0" t="0" r="r" b="b"/>
                  <a:pathLst>
                    <a:path w="21600" h="21600" extrusionOk="0">
                      <a:moveTo>
                        <a:pt x="6375" y="7348"/>
                      </a:moveTo>
                      <a:cubicBezTo>
                        <a:pt x="4515" y="9587"/>
                        <a:pt x="3626" y="11865"/>
                        <a:pt x="2985" y="13581"/>
                      </a:cubicBezTo>
                      <a:lnTo>
                        <a:pt x="0" y="13581"/>
                      </a:lnTo>
                      <a:lnTo>
                        <a:pt x="0" y="21600"/>
                      </a:lnTo>
                      <a:lnTo>
                        <a:pt x="706" y="21600"/>
                      </a:lnTo>
                      <a:lnTo>
                        <a:pt x="5785" y="21600"/>
                      </a:lnTo>
                      <a:cubicBezTo>
                        <a:pt x="13769" y="21600"/>
                        <a:pt x="12044" y="15729"/>
                        <a:pt x="15494" y="11576"/>
                      </a:cubicBezTo>
                      <a:cubicBezTo>
                        <a:pt x="17259" y="9453"/>
                        <a:pt x="19663" y="7293"/>
                        <a:pt x="21600" y="5679"/>
                      </a:cubicBezTo>
                      <a:lnTo>
                        <a:pt x="13999" y="0"/>
                      </a:lnTo>
                      <a:cubicBezTo>
                        <a:pt x="11583" y="1991"/>
                        <a:pt x="8621" y="4644"/>
                        <a:pt x="6375" y="7348"/>
                      </a:cubicBezTo>
                      <a:close/>
                    </a:path>
                  </a:pathLst>
                </a:custGeom>
                <a:solidFill>
                  <a:srgbClr val="FE9833"/>
                </a:solidFill>
                <a:ln w="12700" cap="flat">
                  <a:noFill/>
                  <a:miter lim="400000"/>
                </a:ln>
                <a:effectLst/>
              </p:spPr>
              <p:txBody>
                <a:bodyPr anchor="ctr"/>
                <a:lstStyle/>
                <a:p>
                  <a:pPr algn="ctr"/>
                  <a:endParaRPr>
                    <a:cs typeface="+mn-ea"/>
                    <a:sym typeface="+mn-lt"/>
                  </a:endParaRPr>
                </a:p>
              </p:txBody>
            </p:sp>
            <p:sp>
              <p:nvSpPr>
                <p:cNvPr id="25" name="任意多边形: 形状 24"/>
                <p:cNvSpPr/>
                <p:nvPr/>
              </p:nvSpPr>
              <p:spPr>
                <a:xfrm>
                  <a:off x="1003944" y="0"/>
                  <a:ext cx="1333559" cy="151368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9286" y="0"/>
                      </a:lnTo>
                      <a:cubicBezTo>
                        <a:pt x="8324" y="4739"/>
                        <a:pt x="5707" y="9071"/>
                        <a:pt x="1643" y="12475"/>
                      </a:cubicBezTo>
                      <a:cubicBezTo>
                        <a:pt x="1474" y="12615"/>
                        <a:pt x="1310" y="12760"/>
                        <a:pt x="1150" y="12910"/>
                      </a:cubicBezTo>
                      <a:cubicBezTo>
                        <a:pt x="784" y="13254"/>
                        <a:pt x="398" y="13620"/>
                        <a:pt x="0" y="14008"/>
                      </a:cubicBezTo>
                      <a:lnTo>
                        <a:pt x="8617" y="21600"/>
                      </a:lnTo>
                      <a:cubicBezTo>
                        <a:pt x="9120" y="21108"/>
                        <a:pt x="9602" y="20644"/>
                        <a:pt x="10026" y="20247"/>
                      </a:cubicBezTo>
                      <a:cubicBezTo>
                        <a:pt x="16276" y="15014"/>
                        <a:pt x="20505" y="7935"/>
                        <a:pt x="21600" y="0"/>
                      </a:cubicBezTo>
                      <a:close/>
                    </a:path>
                  </a:pathLst>
                </a:custGeom>
                <a:solidFill>
                  <a:srgbClr val="FE9833"/>
                </a:solidFill>
                <a:ln w="12700" cap="flat">
                  <a:noFill/>
                  <a:miter lim="400000"/>
                </a:ln>
                <a:effectLst/>
              </p:spPr>
              <p:txBody>
                <a:bodyPr anchor="ctr"/>
                <a:lstStyle/>
                <a:p>
                  <a:pPr algn="ctr"/>
                  <a:endParaRPr>
                    <a:cs typeface="+mn-ea"/>
                    <a:sym typeface="+mn-lt"/>
                  </a:endParaRPr>
                </a:p>
              </p:txBody>
            </p:sp>
          </p:grpSp>
          <p:grpSp>
            <p:nvGrpSpPr>
              <p:cNvPr id="21" name="组合 20"/>
              <p:cNvGrpSpPr/>
              <p:nvPr/>
            </p:nvGrpSpPr>
            <p:grpSpPr>
              <a:xfrm>
                <a:off x="3559240" y="1344387"/>
                <a:ext cx="1001983" cy="1120765"/>
                <a:chOff x="0" y="0"/>
                <a:chExt cx="2344291" cy="2622198"/>
              </a:xfrm>
              <a:solidFill>
                <a:schemeClr val="accent2"/>
              </a:solidFill>
            </p:grpSpPr>
            <p:sp>
              <p:nvSpPr>
                <p:cNvPr id="22" name="任意多边形: 形状 21"/>
                <p:cNvSpPr/>
                <p:nvPr/>
              </p:nvSpPr>
              <p:spPr>
                <a:xfrm>
                  <a:off x="0" y="843313"/>
                  <a:ext cx="1085320" cy="1778885"/>
                </a:xfrm>
                <a:custGeom>
                  <a:avLst/>
                  <a:gdLst/>
                  <a:ahLst/>
                  <a:cxnLst>
                    <a:cxn ang="0">
                      <a:pos x="wd2" y="hd2"/>
                    </a:cxn>
                    <a:cxn ang="5400000">
                      <a:pos x="wd2" y="hd2"/>
                    </a:cxn>
                    <a:cxn ang="10800000">
                      <a:pos x="wd2" y="hd2"/>
                    </a:cxn>
                    <a:cxn ang="16200000">
                      <a:pos x="wd2" y="hd2"/>
                    </a:cxn>
                  </a:cxnLst>
                  <a:rect l="0" t="0" r="r" b="b"/>
                  <a:pathLst>
                    <a:path w="21600" h="21600" extrusionOk="0">
                      <a:moveTo>
                        <a:pt x="14953" y="18343"/>
                      </a:moveTo>
                      <a:cubicBezTo>
                        <a:pt x="14953" y="13886"/>
                        <a:pt x="17449" y="9788"/>
                        <a:pt x="21600" y="6503"/>
                      </a:cubicBezTo>
                      <a:lnTo>
                        <a:pt x="10939" y="0"/>
                      </a:lnTo>
                      <a:cubicBezTo>
                        <a:pt x="4115" y="4963"/>
                        <a:pt x="0" y="11358"/>
                        <a:pt x="0" y="18343"/>
                      </a:cubicBezTo>
                      <a:cubicBezTo>
                        <a:pt x="0" y="19446"/>
                        <a:pt x="135" y="20529"/>
                        <a:pt x="333" y="21600"/>
                      </a:cubicBezTo>
                      <a:lnTo>
                        <a:pt x="15421" y="21600"/>
                      </a:lnTo>
                      <a:cubicBezTo>
                        <a:pt x="15125" y="20531"/>
                        <a:pt x="14953" y="19443"/>
                        <a:pt x="14953" y="18343"/>
                      </a:cubicBezTo>
                      <a:close/>
                    </a:path>
                  </a:pathLst>
                </a:custGeom>
                <a:solidFill>
                  <a:srgbClr val="4A4F4F"/>
                </a:solidFill>
                <a:ln w="12700" cap="flat">
                  <a:noFill/>
                  <a:miter lim="400000"/>
                </a:ln>
                <a:effectLst/>
              </p:spPr>
              <p:txBody>
                <a:bodyPr anchor="ctr"/>
                <a:lstStyle/>
                <a:p>
                  <a:pPr algn="ctr"/>
                  <a:endParaRPr>
                    <a:cs typeface="+mn-ea"/>
                    <a:sym typeface="+mn-lt"/>
                  </a:endParaRPr>
                </a:p>
              </p:txBody>
            </p:sp>
            <p:sp>
              <p:nvSpPr>
                <p:cNvPr id="23" name="任意多边形: 形状 22"/>
                <p:cNvSpPr/>
                <p:nvPr/>
              </p:nvSpPr>
              <p:spPr>
                <a:xfrm>
                  <a:off x="562208" y="0"/>
                  <a:ext cx="1782083" cy="1362774"/>
                </a:xfrm>
                <a:custGeom>
                  <a:avLst/>
                  <a:gdLst/>
                  <a:ahLst/>
                  <a:cxnLst>
                    <a:cxn ang="0">
                      <a:pos x="wd2" y="hd2"/>
                    </a:cxn>
                    <a:cxn ang="5400000">
                      <a:pos x="wd2" y="hd2"/>
                    </a:cxn>
                    <a:cxn ang="10800000">
                      <a:pos x="wd2" y="hd2"/>
                    </a:cxn>
                    <a:cxn ang="16200000">
                      <a:pos x="wd2" y="hd2"/>
                    </a:cxn>
                  </a:cxnLst>
                  <a:rect l="0" t="0" r="r" b="b"/>
                  <a:pathLst>
                    <a:path w="21600" h="21600" extrusionOk="0">
                      <a:moveTo>
                        <a:pt x="21600" y="11912"/>
                      </a:moveTo>
                      <a:lnTo>
                        <a:pt x="21600" y="0"/>
                      </a:lnTo>
                      <a:cubicBezTo>
                        <a:pt x="12947" y="44"/>
                        <a:pt x="5207" y="5129"/>
                        <a:pt x="0" y="13124"/>
                      </a:cubicBezTo>
                      <a:lnTo>
                        <a:pt x="6482" y="21600"/>
                      </a:lnTo>
                      <a:cubicBezTo>
                        <a:pt x="10017" y="15741"/>
                        <a:pt x="15472" y="11960"/>
                        <a:pt x="21600" y="11912"/>
                      </a:cubicBezTo>
                      <a:close/>
                    </a:path>
                  </a:pathLst>
                </a:custGeom>
                <a:solidFill>
                  <a:srgbClr val="4A4F4F"/>
                </a:solidFill>
                <a:ln w="12700" cap="flat">
                  <a:noFill/>
                  <a:miter lim="400000"/>
                </a:ln>
                <a:effectLst/>
              </p:spPr>
              <p:txBody>
                <a:bodyPr anchor="ctr"/>
                <a:lstStyle/>
                <a:p>
                  <a:pPr algn="ctr"/>
                  <a:endParaRPr>
                    <a:cs typeface="+mn-ea"/>
                    <a:sym typeface="+mn-lt"/>
                  </a:endParaRPr>
                </a:p>
              </p:txBody>
            </p:sp>
          </p:grpSp>
        </p:grpSp>
        <p:sp>
          <p:nvSpPr>
            <p:cNvPr id="4" name="任意多边形: 形状 3"/>
            <p:cNvSpPr/>
            <p:nvPr/>
          </p:nvSpPr>
          <p:spPr bwMode="auto">
            <a:xfrm>
              <a:off x="5698860" y="2948587"/>
              <a:ext cx="751716" cy="751716"/>
            </a:xfrm>
            <a:custGeom>
              <a:avLst/>
              <a:gdLst>
                <a:gd name="T0" fmla="*/ 119 w 236"/>
                <a:gd name="T1" fmla="*/ 123 h 236"/>
                <a:gd name="T2" fmla="*/ 111 w 236"/>
                <a:gd name="T3" fmla="*/ 131 h 236"/>
                <a:gd name="T4" fmla="*/ 115 w 236"/>
                <a:gd name="T5" fmla="*/ 138 h 236"/>
                <a:gd name="T6" fmla="*/ 115 w 236"/>
                <a:gd name="T7" fmla="*/ 150 h 236"/>
                <a:gd name="T8" fmla="*/ 118 w 236"/>
                <a:gd name="T9" fmla="*/ 154 h 236"/>
                <a:gd name="T10" fmla="*/ 119 w 236"/>
                <a:gd name="T11" fmla="*/ 154 h 236"/>
                <a:gd name="T12" fmla="*/ 122 w 236"/>
                <a:gd name="T13" fmla="*/ 150 h 236"/>
                <a:gd name="T14" fmla="*/ 122 w 236"/>
                <a:gd name="T15" fmla="*/ 138 h 236"/>
                <a:gd name="T16" fmla="*/ 126 w 236"/>
                <a:gd name="T17" fmla="*/ 131 h 236"/>
                <a:gd name="T18" fmla="*/ 119 w 236"/>
                <a:gd name="T19" fmla="*/ 123 h 236"/>
                <a:gd name="T20" fmla="*/ 119 w 236"/>
                <a:gd name="T21" fmla="*/ 66 h 236"/>
                <a:gd name="T22" fmla="*/ 100 w 236"/>
                <a:gd name="T23" fmla="*/ 84 h 236"/>
                <a:gd name="T24" fmla="*/ 100 w 236"/>
                <a:gd name="T25" fmla="*/ 102 h 236"/>
                <a:gd name="T26" fmla="*/ 137 w 236"/>
                <a:gd name="T27" fmla="*/ 102 h 236"/>
                <a:gd name="T28" fmla="*/ 137 w 236"/>
                <a:gd name="T29" fmla="*/ 84 h 236"/>
                <a:gd name="T30" fmla="*/ 119 w 236"/>
                <a:gd name="T31" fmla="*/ 66 h 236"/>
                <a:gd name="T32" fmla="*/ 118 w 236"/>
                <a:gd name="T33" fmla="*/ 0 h 236"/>
                <a:gd name="T34" fmla="*/ 0 w 236"/>
                <a:gd name="T35" fmla="*/ 118 h 236"/>
                <a:gd name="T36" fmla="*/ 118 w 236"/>
                <a:gd name="T37" fmla="*/ 236 h 236"/>
                <a:gd name="T38" fmla="*/ 236 w 236"/>
                <a:gd name="T39" fmla="*/ 118 h 236"/>
                <a:gd name="T40" fmla="*/ 118 w 236"/>
                <a:gd name="T41" fmla="*/ 0 h 236"/>
                <a:gd name="T42" fmla="*/ 164 w 236"/>
                <a:gd name="T43" fmla="*/ 161 h 236"/>
                <a:gd name="T44" fmla="*/ 149 w 236"/>
                <a:gd name="T45" fmla="*/ 176 h 236"/>
                <a:gd name="T46" fmla="*/ 88 w 236"/>
                <a:gd name="T47" fmla="*/ 176 h 236"/>
                <a:gd name="T48" fmla="*/ 73 w 236"/>
                <a:gd name="T49" fmla="*/ 161 h 236"/>
                <a:gd name="T50" fmla="*/ 73 w 236"/>
                <a:gd name="T51" fmla="*/ 105 h 236"/>
                <a:gd name="T52" fmla="*/ 76 w 236"/>
                <a:gd name="T53" fmla="*/ 102 h 236"/>
                <a:gd name="T54" fmla="*/ 86 w 236"/>
                <a:gd name="T55" fmla="*/ 102 h 236"/>
                <a:gd name="T56" fmla="*/ 86 w 236"/>
                <a:gd name="T57" fmla="*/ 84 h 236"/>
                <a:gd name="T58" fmla="*/ 118 w 236"/>
                <a:gd name="T59" fmla="*/ 51 h 236"/>
                <a:gd name="T60" fmla="*/ 119 w 236"/>
                <a:gd name="T61" fmla="*/ 51 h 236"/>
                <a:gd name="T62" fmla="*/ 152 w 236"/>
                <a:gd name="T63" fmla="*/ 84 h 236"/>
                <a:gd name="T64" fmla="*/ 152 w 236"/>
                <a:gd name="T65" fmla="*/ 102 h 236"/>
                <a:gd name="T66" fmla="*/ 161 w 236"/>
                <a:gd name="T67" fmla="*/ 102 h 236"/>
                <a:gd name="T68" fmla="*/ 164 w 236"/>
                <a:gd name="T69" fmla="*/ 105 h 236"/>
                <a:gd name="T70" fmla="*/ 164 w 236"/>
                <a:gd name="T71" fmla="*/ 16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6" h="236">
                  <a:moveTo>
                    <a:pt x="119" y="123"/>
                  </a:moveTo>
                  <a:cubicBezTo>
                    <a:pt x="114" y="123"/>
                    <a:pt x="111" y="127"/>
                    <a:pt x="111" y="131"/>
                  </a:cubicBezTo>
                  <a:cubicBezTo>
                    <a:pt x="111" y="134"/>
                    <a:pt x="112" y="136"/>
                    <a:pt x="115" y="138"/>
                  </a:cubicBezTo>
                  <a:cubicBezTo>
                    <a:pt x="115" y="150"/>
                    <a:pt x="115" y="150"/>
                    <a:pt x="115" y="150"/>
                  </a:cubicBezTo>
                  <a:cubicBezTo>
                    <a:pt x="115" y="152"/>
                    <a:pt x="116" y="154"/>
                    <a:pt x="118" y="154"/>
                  </a:cubicBezTo>
                  <a:cubicBezTo>
                    <a:pt x="119" y="154"/>
                    <a:pt x="119" y="154"/>
                    <a:pt x="119" y="154"/>
                  </a:cubicBezTo>
                  <a:cubicBezTo>
                    <a:pt x="121" y="154"/>
                    <a:pt x="122" y="152"/>
                    <a:pt x="122" y="150"/>
                  </a:cubicBezTo>
                  <a:cubicBezTo>
                    <a:pt x="122" y="138"/>
                    <a:pt x="122" y="138"/>
                    <a:pt x="122" y="138"/>
                  </a:cubicBezTo>
                  <a:cubicBezTo>
                    <a:pt x="125" y="136"/>
                    <a:pt x="126" y="134"/>
                    <a:pt x="126" y="131"/>
                  </a:cubicBezTo>
                  <a:cubicBezTo>
                    <a:pt x="126" y="126"/>
                    <a:pt x="123" y="123"/>
                    <a:pt x="119" y="123"/>
                  </a:cubicBezTo>
                  <a:close/>
                  <a:moveTo>
                    <a:pt x="119" y="66"/>
                  </a:moveTo>
                  <a:cubicBezTo>
                    <a:pt x="108" y="66"/>
                    <a:pt x="100" y="74"/>
                    <a:pt x="100" y="84"/>
                  </a:cubicBezTo>
                  <a:cubicBezTo>
                    <a:pt x="100" y="102"/>
                    <a:pt x="100" y="102"/>
                    <a:pt x="100" y="102"/>
                  </a:cubicBezTo>
                  <a:cubicBezTo>
                    <a:pt x="137" y="102"/>
                    <a:pt x="137" y="102"/>
                    <a:pt x="137" y="102"/>
                  </a:cubicBezTo>
                  <a:cubicBezTo>
                    <a:pt x="137" y="84"/>
                    <a:pt x="137" y="84"/>
                    <a:pt x="137" y="84"/>
                  </a:cubicBezTo>
                  <a:cubicBezTo>
                    <a:pt x="137" y="74"/>
                    <a:pt x="129" y="66"/>
                    <a:pt x="119" y="66"/>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64" y="161"/>
                  </a:moveTo>
                  <a:cubicBezTo>
                    <a:pt x="164" y="169"/>
                    <a:pt x="157" y="176"/>
                    <a:pt x="149" y="176"/>
                  </a:cubicBezTo>
                  <a:cubicBezTo>
                    <a:pt x="88" y="176"/>
                    <a:pt x="88" y="176"/>
                    <a:pt x="88" y="176"/>
                  </a:cubicBezTo>
                  <a:cubicBezTo>
                    <a:pt x="80" y="176"/>
                    <a:pt x="73" y="169"/>
                    <a:pt x="73" y="161"/>
                  </a:cubicBezTo>
                  <a:cubicBezTo>
                    <a:pt x="73" y="105"/>
                    <a:pt x="73" y="105"/>
                    <a:pt x="73" y="105"/>
                  </a:cubicBezTo>
                  <a:cubicBezTo>
                    <a:pt x="73" y="103"/>
                    <a:pt x="74" y="102"/>
                    <a:pt x="76" y="102"/>
                  </a:cubicBezTo>
                  <a:cubicBezTo>
                    <a:pt x="86" y="102"/>
                    <a:pt x="86" y="102"/>
                    <a:pt x="86" y="102"/>
                  </a:cubicBezTo>
                  <a:cubicBezTo>
                    <a:pt x="86" y="84"/>
                    <a:pt x="86" y="84"/>
                    <a:pt x="86" y="84"/>
                  </a:cubicBezTo>
                  <a:cubicBezTo>
                    <a:pt x="86" y="66"/>
                    <a:pt x="100" y="52"/>
                    <a:pt x="118" y="51"/>
                  </a:cubicBezTo>
                  <a:cubicBezTo>
                    <a:pt x="119" y="51"/>
                    <a:pt x="119" y="51"/>
                    <a:pt x="119" y="51"/>
                  </a:cubicBezTo>
                  <a:cubicBezTo>
                    <a:pt x="137" y="52"/>
                    <a:pt x="152" y="66"/>
                    <a:pt x="152" y="84"/>
                  </a:cubicBezTo>
                  <a:cubicBezTo>
                    <a:pt x="152" y="102"/>
                    <a:pt x="152" y="102"/>
                    <a:pt x="152" y="102"/>
                  </a:cubicBezTo>
                  <a:cubicBezTo>
                    <a:pt x="161" y="102"/>
                    <a:pt x="161" y="102"/>
                    <a:pt x="161" y="102"/>
                  </a:cubicBezTo>
                  <a:cubicBezTo>
                    <a:pt x="163" y="102"/>
                    <a:pt x="164" y="103"/>
                    <a:pt x="164" y="105"/>
                  </a:cubicBezTo>
                  <a:lnTo>
                    <a:pt x="164" y="161"/>
                  </a:lnTo>
                  <a:close/>
                </a:path>
              </a:pathLst>
            </a:custGeom>
            <a:solidFill>
              <a:schemeClr val="tx1">
                <a:lumMod val="65000"/>
                <a:lumOff val="35000"/>
              </a:schemeClr>
            </a:solidFill>
            <a:ln>
              <a:noFill/>
            </a:ln>
          </p:spPr>
          <p:txBody>
            <a:bodyPr anchor="ctr"/>
            <a:lstStyle/>
            <a:p>
              <a:pPr algn="ctr"/>
              <a:endParaRPr>
                <a:cs typeface="+mn-ea"/>
                <a:sym typeface="+mn-lt"/>
              </a:endParaRPr>
            </a:p>
          </p:txBody>
        </p:sp>
        <p:grpSp>
          <p:nvGrpSpPr>
            <p:cNvPr id="5" name="组合 4"/>
            <p:cNvGrpSpPr/>
            <p:nvPr/>
          </p:nvGrpSpPr>
          <p:grpSpPr>
            <a:xfrm>
              <a:off x="2713681" y="2363362"/>
              <a:ext cx="2292972" cy="819970"/>
              <a:chOff x="2713681" y="2363362"/>
              <a:chExt cx="2292972" cy="819970"/>
            </a:xfrm>
          </p:grpSpPr>
          <p:sp>
            <p:nvSpPr>
              <p:cNvPr id="15" name="文本框 14"/>
              <p:cNvSpPr txBox="1"/>
              <p:nvPr/>
            </p:nvSpPr>
            <p:spPr bwMode="auto">
              <a:xfrm>
                <a:off x="3178197" y="2363362"/>
                <a:ext cx="1623124" cy="309958"/>
              </a:xfrm>
              <a:prstGeom prst="rect">
                <a:avLst/>
              </a:prstGeom>
              <a:noFill/>
            </p:spPr>
            <p:txBody>
              <a:bodyPr wrap="none" lIns="90000" tIns="46800" rIns="90000" bIns="46800">
                <a:normAutofit/>
              </a:bodyPr>
              <a:lstStyle/>
              <a:p>
                <a:pPr algn="r" latinLnBrk="0"/>
                <a:r>
                  <a:rPr lang="en-US" altLang="zh-CN" sz="2000" dirty="0">
                    <a:solidFill>
                      <a:schemeClr val="accent2"/>
                    </a:solidFill>
                    <a:cs typeface="+mn-ea"/>
                    <a:sym typeface="+mn-lt"/>
                  </a:rPr>
                  <a:t>Population Growth</a:t>
                </a:r>
                <a:endParaRPr lang="zh-CN" altLang="en-US" sz="2000" dirty="0">
                  <a:solidFill>
                    <a:schemeClr val="accent2"/>
                  </a:solidFill>
                  <a:effectLst/>
                  <a:cs typeface="+mn-ea"/>
                  <a:sym typeface="+mn-lt"/>
                </a:endParaRPr>
              </a:p>
            </p:txBody>
          </p:sp>
          <p:sp>
            <p:nvSpPr>
              <p:cNvPr id="16" name="文本框 15"/>
              <p:cNvSpPr txBox="1"/>
              <p:nvPr/>
            </p:nvSpPr>
            <p:spPr bwMode="auto">
              <a:xfrm>
                <a:off x="2713681" y="2673320"/>
                <a:ext cx="2292972" cy="510012"/>
              </a:xfrm>
              <a:prstGeom prst="rect">
                <a:avLst/>
              </a:prstGeom>
              <a:noFill/>
            </p:spPr>
            <p:txBody>
              <a:bodyPr wrap="square" lIns="90000" tIns="46800" rIns="90000" bIns="46800">
                <a:normAutofit/>
              </a:bodyPr>
              <a:lstStyle/>
              <a:p>
                <a:pPr algn="r" latinLnBrk="0">
                  <a:lnSpc>
                    <a:spcPct val="120000"/>
                  </a:lnSpc>
                </a:pPr>
                <a:r>
                  <a:rPr lang="en" altLang="zh-CN" sz="1100" b="0" i="0" u="none" strike="noStrike" dirty="0">
                    <a:solidFill>
                      <a:srgbClr val="101214"/>
                    </a:solidFill>
                    <a:effectLst/>
                    <a:latin typeface="PingFang SC" panose="020B0400000000000000" pitchFamily="34" charset="-122"/>
                    <a:ea typeface="PingFang SC" panose="020B0400000000000000" pitchFamily="34" charset="-122"/>
                  </a:rPr>
                  <a:t>Does people have the desire to live in this region?</a:t>
                </a:r>
                <a:endParaRPr lang="zh-CN" altLang="en-US" sz="1100" b="0" dirty="0">
                  <a:solidFill>
                    <a:schemeClr val="tx1"/>
                  </a:solidFill>
                  <a:effectLst/>
                  <a:cs typeface="+mn-ea"/>
                  <a:sym typeface="+mn-lt"/>
                </a:endParaRPr>
              </a:p>
            </p:txBody>
          </p:sp>
        </p:grpSp>
        <p:grpSp>
          <p:nvGrpSpPr>
            <p:cNvPr id="6" name="组合 5"/>
            <p:cNvGrpSpPr/>
            <p:nvPr/>
          </p:nvGrpSpPr>
          <p:grpSpPr>
            <a:xfrm>
              <a:off x="2919013" y="3874800"/>
              <a:ext cx="2087640" cy="819970"/>
              <a:chOff x="2919013" y="3874800"/>
              <a:chExt cx="2087640" cy="819970"/>
            </a:xfrm>
          </p:grpSpPr>
          <p:sp>
            <p:nvSpPr>
              <p:cNvPr id="13" name="文本框 12"/>
              <p:cNvSpPr txBox="1"/>
              <p:nvPr/>
            </p:nvSpPr>
            <p:spPr bwMode="auto">
              <a:xfrm>
                <a:off x="3747677" y="3874800"/>
                <a:ext cx="1258976" cy="309958"/>
              </a:xfrm>
              <a:prstGeom prst="rect">
                <a:avLst/>
              </a:prstGeom>
              <a:noFill/>
            </p:spPr>
            <p:txBody>
              <a:bodyPr wrap="none" lIns="90000" tIns="46800" rIns="90000" bIns="46800">
                <a:normAutofit/>
              </a:bodyPr>
              <a:lstStyle/>
              <a:p>
                <a:pPr algn="r" latinLnBrk="0"/>
                <a:r>
                  <a:rPr lang="en-US" altLang="zh-CN" sz="2000" dirty="0">
                    <a:solidFill>
                      <a:srgbClr val="00B050"/>
                    </a:solidFill>
                    <a:cs typeface="+mn-ea"/>
                    <a:sym typeface="+mn-lt"/>
                  </a:rPr>
                  <a:t>Pay Ability</a:t>
                </a:r>
                <a:endParaRPr lang="zh-CN" altLang="en-US" sz="2000" dirty="0">
                  <a:solidFill>
                    <a:srgbClr val="00B050"/>
                  </a:solidFill>
                  <a:effectLst/>
                  <a:cs typeface="+mn-ea"/>
                  <a:sym typeface="+mn-lt"/>
                </a:endParaRPr>
              </a:p>
            </p:txBody>
          </p:sp>
          <p:sp>
            <p:nvSpPr>
              <p:cNvPr id="14" name="文本框 13"/>
              <p:cNvSpPr txBox="1"/>
              <p:nvPr/>
            </p:nvSpPr>
            <p:spPr bwMode="auto">
              <a:xfrm>
                <a:off x="2919013" y="4184758"/>
                <a:ext cx="2087640" cy="510012"/>
              </a:xfrm>
              <a:prstGeom prst="rect">
                <a:avLst/>
              </a:prstGeom>
              <a:noFill/>
            </p:spPr>
            <p:txBody>
              <a:bodyPr wrap="square" lIns="90000" tIns="46800" rIns="90000" bIns="46800">
                <a:normAutofit/>
              </a:bodyPr>
              <a:lstStyle/>
              <a:p>
                <a:pPr algn="r" latinLnBrk="0">
                  <a:lnSpc>
                    <a:spcPct val="120000"/>
                  </a:lnSpc>
                </a:pPr>
                <a:r>
                  <a:rPr lang="en" altLang="zh-CN" sz="1100" b="0" i="0" u="none" strike="noStrike" dirty="0">
                    <a:solidFill>
                      <a:srgbClr val="101214"/>
                    </a:solidFill>
                    <a:effectLst/>
                    <a:latin typeface="PingFang SC" panose="020B0400000000000000" pitchFamily="34" charset="-122"/>
                    <a:ea typeface="PingFang SC" panose="020B0400000000000000" pitchFamily="34" charset="-122"/>
                  </a:rPr>
                  <a:t>Whether people will be able to pay their rent</a:t>
                </a:r>
                <a:endParaRPr lang="zh-CN" altLang="en-US" sz="1100" b="0" dirty="0">
                  <a:solidFill>
                    <a:schemeClr val="tx1"/>
                  </a:solidFill>
                  <a:effectLst/>
                  <a:cs typeface="+mn-ea"/>
                  <a:sym typeface="+mn-lt"/>
                </a:endParaRPr>
              </a:p>
            </p:txBody>
          </p:sp>
        </p:grpSp>
        <p:grpSp>
          <p:nvGrpSpPr>
            <p:cNvPr id="7" name="组合 6"/>
            <p:cNvGrpSpPr/>
            <p:nvPr/>
          </p:nvGrpSpPr>
          <p:grpSpPr>
            <a:xfrm>
              <a:off x="7394556" y="2363362"/>
              <a:ext cx="2087640" cy="819970"/>
              <a:chOff x="7394556" y="2363362"/>
              <a:chExt cx="2087640" cy="819970"/>
            </a:xfrm>
          </p:grpSpPr>
          <p:sp>
            <p:nvSpPr>
              <p:cNvPr id="11" name="文本框 10"/>
              <p:cNvSpPr txBox="1"/>
              <p:nvPr/>
            </p:nvSpPr>
            <p:spPr bwMode="auto">
              <a:xfrm>
                <a:off x="7394556" y="2363362"/>
                <a:ext cx="1258976" cy="309958"/>
              </a:xfrm>
              <a:prstGeom prst="rect">
                <a:avLst/>
              </a:prstGeom>
              <a:noFill/>
            </p:spPr>
            <p:txBody>
              <a:bodyPr wrap="none" lIns="90000" tIns="46800" rIns="90000" bIns="46800">
                <a:normAutofit/>
              </a:bodyPr>
              <a:lstStyle/>
              <a:p>
                <a:pPr algn="l" latinLnBrk="0"/>
                <a:r>
                  <a:rPr lang="zh-CN" altLang="en-US" sz="1400">
                    <a:solidFill>
                      <a:schemeClr val="accent3"/>
                    </a:solidFill>
                    <a:effectLst/>
                    <a:cs typeface="+mn-ea"/>
                    <a:sym typeface="+mn-lt"/>
                  </a:rPr>
                  <a:t>标题文本预设</a:t>
                </a:r>
              </a:p>
            </p:txBody>
          </p:sp>
          <p:sp>
            <p:nvSpPr>
              <p:cNvPr id="12" name="文本框 11"/>
              <p:cNvSpPr txBox="1"/>
              <p:nvPr/>
            </p:nvSpPr>
            <p:spPr bwMode="auto">
              <a:xfrm>
                <a:off x="7394556" y="2673320"/>
                <a:ext cx="2087640" cy="510012"/>
              </a:xfrm>
              <a:prstGeom prst="rect">
                <a:avLst/>
              </a:prstGeom>
              <a:noFill/>
            </p:spPr>
            <p:txBody>
              <a:bodyPr wrap="square" lIns="90000" tIns="46800" rIns="90000" bIns="46800">
                <a:normAutofit/>
              </a:bodyPr>
              <a:lstStyle/>
              <a:p>
                <a:pPr algn="l" latinLnBrk="0">
                  <a:lnSpc>
                    <a:spcPct val="120000"/>
                  </a:lnSpc>
                </a:pPr>
                <a:r>
                  <a:rPr lang="zh-CN" altLang="en-US" sz="900" b="0">
                    <a:solidFill>
                      <a:schemeClr val="tx1"/>
                    </a:solidFill>
                    <a:effectLst/>
                    <a:cs typeface="+mn-ea"/>
                    <a:sym typeface="+mn-lt"/>
                  </a:rPr>
                  <a:t>此部分内容作为文字排版占位显示 </a:t>
                </a:r>
                <a:br>
                  <a:rPr lang="zh-CN" altLang="en-US" sz="900" b="0">
                    <a:solidFill>
                      <a:schemeClr val="tx1"/>
                    </a:solidFill>
                    <a:effectLst/>
                    <a:cs typeface="+mn-ea"/>
                    <a:sym typeface="+mn-lt"/>
                  </a:rPr>
                </a:br>
                <a:r>
                  <a:rPr lang="zh-CN" altLang="en-US" sz="900" b="0">
                    <a:solidFill>
                      <a:schemeClr val="tx1"/>
                    </a:solidFill>
                    <a:effectLst/>
                    <a:cs typeface="+mn-ea"/>
                    <a:sym typeface="+mn-lt"/>
                  </a:rPr>
                  <a:t>（建议使用主题字体）</a:t>
                </a:r>
              </a:p>
            </p:txBody>
          </p:sp>
        </p:grpSp>
        <p:grpSp>
          <p:nvGrpSpPr>
            <p:cNvPr id="8" name="组合 7"/>
            <p:cNvGrpSpPr/>
            <p:nvPr/>
          </p:nvGrpSpPr>
          <p:grpSpPr>
            <a:xfrm>
              <a:off x="7174414" y="3874800"/>
              <a:ext cx="2087640" cy="819970"/>
              <a:chOff x="7174414" y="3874800"/>
              <a:chExt cx="2087640" cy="819970"/>
            </a:xfrm>
          </p:grpSpPr>
          <p:sp>
            <p:nvSpPr>
              <p:cNvPr id="9" name="文本框 8"/>
              <p:cNvSpPr txBox="1"/>
              <p:nvPr/>
            </p:nvSpPr>
            <p:spPr bwMode="auto">
              <a:xfrm>
                <a:off x="7174414" y="3874800"/>
                <a:ext cx="1258976" cy="309958"/>
              </a:xfrm>
              <a:prstGeom prst="rect">
                <a:avLst/>
              </a:prstGeom>
              <a:noFill/>
            </p:spPr>
            <p:txBody>
              <a:bodyPr wrap="none" lIns="90000" tIns="46800" rIns="90000" bIns="46800">
                <a:normAutofit/>
              </a:bodyPr>
              <a:lstStyle/>
              <a:p>
                <a:pPr algn="l" latinLnBrk="0"/>
                <a:r>
                  <a:rPr lang="zh-CN" altLang="en-US" sz="1400" dirty="0">
                    <a:solidFill>
                      <a:srgbClr val="FE9833"/>
                    </a:solidFill>
                    <a:effectLst/>
                    <a:cs typeface="+mn-ea"/>
                    <a:sym typeface="+mn-lt"/>
                  </a:rPr>
                  <a:t>标题文本预设</a:t>
                </a:r>
              </a:p>
            </p:txBody>
          </p:sp>
          <p:sp>
            <p:nvSpPr>
              <p:cNvPr id="10" name="文本框 9"/>
              <p:cNvSpPr txBox="1"/>
              <p:nvPr/>
            </p:nvSpPr>
            <p:spPr bwMode="auto">
              <a:xfrm>
                <a:off x="7174414" y="4184758"/>
                <a:ext cx="2087640" cy="510012"/>
              </a:xfrm>
              <a:prstGeom prst="rect">
                <a:avLst/>
              </a:prstGeom>
              <a:noFill/>
            </p:spPr>
            <p:txBody>
              <a:bodyPr wrap="square" lIns="90000" tIns="46800" rIns="90000" bIns="46800">
                <a:normAutofit/>
              </a:bodyPr>
              <a:lstStyle/>
              <a:p>
                <a:pPr algn="l" latinLnBrk="0">
                  <a:lnSpc>
                    <a:spcPct val="120000"/>
                  </a:lnSpc>
                </a:pPr>
                <a:r>
                  <a:rPr lang="zh-CN" altLang="en-US" sz="900" b="0" dirty="0">
                    <a:solidFill>
                      <a:srgbClr val="FE9833"/>
                    </a:solidFill>
                    <a:effectLst/>
                    <a:cs typeface="+mn-ea"/>
                    <a:sym typeface="+mn-lt"/>
                  </a:rPr>
                  <a:t>此部分内容作为文字排版占位显示 </a:t>
                </a:r>
                <a:br>
                  <a:rPr lang="zh-CN" altLang="en-US" sz="900" b="0" dirty="0">
                    <a:solidFill>
                      <a:srgbClr val="FE9833"/>
                    </a:solidFill>
                    <a:effectLst/>
                    <a:cs typeface="+mn-ea"/>
                    <a:sym typeface="+mn-lt"/>
                  </a:rPr>
                </a:br>
                <a:r>
                  <a:rPr lang="zh-CN" altLang="en-US" sz="900" b="0" dirty="0">
                    <a:solidFill>
                      <a:srgbClr val="FE9833"/>
                    </a:solidFill>
                    <a:effectLst/>
                    <a:cs typeface="+mn-ea"/>
                    <a:sym typeface="+mn-lt"/>
                  </a:rPr>
                  <a:t>（建议使用主题字体）</a:t>
                </a:r>
              </a:p>
            </p:txBody>
          </p:sp>
        </p:grpSp>
      </p:grpSp>
      <p:sp>
        <p:nvSpPr>
          <p:cNvPr id="34" name="矩形 33">
            <a:extLst>
              <a:ext uri="{FF2B5EF4-FFF2-40B4-BE49-F238E27FC236}">
                <a16:creationId xmlns:a16="http://schemas.microsoft.com/office/drawing/2014/main" id="{2B6E57FD-03A6-49C2-B03C-E1A1F56748CC}"/>
              </a:ext>
            </a:extLst>
          </p:cNvPr>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文本框 34">
            <a:extLst>
              <a:ext uri="{FF2B5EF4-FFF2-40B4-BE49-F238E27FC236}">
                <a16:creationId xmlns:a16="http://schemas.microsoft.com/office/drawing/2014/main" id="{12DB7599-6534-487C-BF25-E6651ACD360C}"/>
              </a:ext>
            </a:extLst>
          </p:cNvPr>
          <p:cNvSpPr txBox="1"/>
          <p:nvPr/>
        </p:nvSpPr>
        <p:spPr>
          <a:xfrm>
            <a:off x="777221" y="76047"/>
            <a:ext cx="2802224" cy="523220"/>
          </a:xfrm>
          <a:prstGeom prst="rect">
            <a:avLst/>
          </a:prstGeom>
          <a:noFill/>
        </p:spPr>
        <p:txBody>
          <a:bodyPr wrap="square" rtlCol="0">
            <a:spAutoFit/>
          </a:bodyPr>
          <a:lstStyle/>
          <a:p>
            <a:r>
              <a:rPr lang="en-US" altLang="zh-CN" sz="2800" dirty="0">
                <a:solidFill>
                  <a:srgbClr val="3B3C3E"/>
                </a:solidFill>
                <a:cs typeface="+mn-ea"/>
                <a:sym typeface="+mn-lt"/>
              </a:rPr>
              <a:t>Affordability</a:t>
            </a:r>
            <a:endParaRPr lang="zh-CN" altLang="en-US" sz="2800" dirty="0">
              <a:solidFill>
                <a:srgbClr val="3B3C3E"/>
              </a:solidFill>
              <a:cs typeface="+mn-ea"/>
              <a:sym typeface="+mn-lt"/>
            </a:endParaRPr>
          </a:p>
        </p:txBody>
      </p:sp>
    </p:spTree>
    <p:extLst>
      <p:ext uri="{BB962C8B-B14F-4D97-AF65-F5344CB8AC3E}">
        <p14:creationId xmlns:p14="http://schemas.microsoft.com/office/powerpoint/2010/main" val="306260191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p:transition spd="med"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5578DD0-0AED-4344-8388-F17AA94F500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21169" b="25495"/>
          <a:stretch/>
        </p:blipFill>
        <p:spPr>
          <a:xfrm>
            <a:off x="1" y="1460088"/>
            <a:ext cx="12192000" cy="3652185"/>
          </a:xfrm>
          <a:prstGeom prst="rect">
            <a:avLst/>
          </a:prstGeom>
        </p:spPr>
      </p:pic>
      <p:cxnSp>
        <p:nvCxnSpPr>
          <p:cNvPr id="5" name="直接连接符 4"/>
          <p:cNvCxnSpPr/>
          <p:nvPr/>
        </p:nvCxnSpPr>
        <p:spPr>
          <a:xfrm flipH="1">
            <a:off x="-99392" y="750860"/>
            <a:ext cx="3180522" cy="0"/>
          </a:xfrm>
          <a:prstGeom prst="line">
            <a:avLst/>
          </a:prstGeom>
          <a:ln w="25400">
            <a:solidFill>
              <a:srgbClr val="3B3C3E"/>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9044614" y="750860"/>
            <a:ext cx="3180522" cy="0"/>
          </a:xfrm>
          <a:prstGeom prst="line">
            <a:avLst/>
          </a:prstGeom>
          <a:ln w="25400">
            <a:solidFill>
              <a:srgbClr val="3B3C3E"/>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835748" y="364598"/>
            <a:ext cx="5034853" cy="707886"/>
          </a:xfrm>
          <a:prstGeom prst="rect">
            <a:avLst/>
          </a:prstGeom>
          <a:noFill/>
        </p:spPr>
        <p:txBody>
          <a:bodyPr wrap="square" rtlCol="0">
            <a:spAutoFit/>
          </a:bodyPr>
          <a:lstStyle/>
          <a:p>
            <a:r>
              <a:rPr lang="en-US" altLang="zh-CN" sz="4000" b="1" dirty="0">
                <a:solidFill>
                  <a:srgbClr val="3B3C3E"/>
                </a:solidFill>
                <a:cs typeface="+mn-ea"/>
                <a:sym typeface="+mn-lt"/>
              </a:rPr>
              <a:t>Group Members </a:t>
            </a:r>
            <a:endParaRPr lang="zh-CN" altLang="en-US" sz="4000" b="1" dirty="0">
              <a:solidFill>
                <a:srgbClr val="3B3C3E"/>
              </a:solidFill>
              <a:cs typeface="+mn-ea"/>
              <a:sym typeface="+mn-lt"/>
            </a:endParaRPr>
          </a:p>
        </p:txBody>
      </p:sp>
      <p:sp>
        <p:nvSpPr>
          <p:cNvPr id="9" name="矩形 8"/>
          <p:cNvSpPr/>
          <p:nvPr/>
        </p:nvSpPr>
        <p:spPr>
          <a:xfrm>
            <a:off x="-1" y="1470098"/>
            <a:ext cx="12192000" cy="3642175"/>
          </a:xfrm>
          <a:prstGeom prst="rect">
            <a:avLst/>
          </a:prstGeom>
          <a:solidFill>
            <a:schemeClr val="tx1">
              <a:alpha val="60000"/>
            </a:schemeClr>
          </a:solidFill>
          <a:ln>
            <a:solidFill>
              <a:schemeClr val="tx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KSO_Shape"/>
          <p:cNvSpPr/>
          <p:nvPr/>
        </p:nvSpPr>
        <p:spPr>
          <a:xfrm rot="10800000">
            <a:off x="227365" y="5805132"/>
            <a:ext cx="272805" cy="462379"/>
          </a:xfrm>
          <a:prstGeom prst="chevron">
            <a:avLst>
              <a:gd name="adj" fmla="val 88007"/>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9" name="KSO_Shape"/>
          <p:cNvSpPr/>
          <p:nvPr/>
        </p:nvSpPr>
        <p:spPr>
          <a:xfrm>
            <a:off x="11491672" y="5804437"/>
            <a:ext cx="272805" cy="462379"/>
          </a:xfrm>
          <a:prstGeom prst="chevron">
            <a:avLst>
              <a:gd name="adj" fmla="val 88007"/>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grpSp>
        <p:nvGrpSpPr>
          <p:cNvPr id="31" name="组合 30">
            <a:extLst>
              <a:ext uri="{FF2B5EF4-FFF2-40B4-BE49-F238E27FC236}">
                <a16:creationId xmlns:a16="http://schemas.microsoft.com/office/drawing/2014/main" id="{9532B112-B1C8-F7F4-4DD5-4DEB486DF5E6}"/>
              </a:ext>
            </a:extLst>
          </p:cNvPr>
          <p:cNvGrpSpPr/>
          <p:nvPr/>
        </p:nvGrpSpPr>
        <p:grpSpPr>
          <a:xfrm>
            <a:off x="227364" y="2909088"/>
            <a:ext cx="12043944" cy="707886"/>
            <a:chOff x="444508" y="1440000"/>
            <a:chExt cx="12043944" cy="707886"/>
          </a:xfrm>
        </p:grpSpPr>
        <p:sp>
          <p:nvSpPr>
            <p:cNvPr id="15" name="文本框 14"/>
            <p:cNvSpPr txBox="1"/>
            <p:nvPr/>
          </p:nvSpPr>
          <p:spPr>
            <a:xfrm>
              <a:off x="444508" y="1440000"/>
              <a:ext cx="1517643" cy="707886"/>
            </a:xfrm>
            <a:prstGeom prst="rect">
              <a:avLst/>
            </a:prstGeom>
            <a:noFill/>
          </p:spPr>
          <p:txBody>
            <a:bodyPr wrap="square" rtlCol="0">
              <a:spAutoFit/>
            </a:bodyPr>
            <a:lstStyle/>
            <a:p>
              <a:r>
                <a:rPr lang="en-US" altLang="zh-CN" sz="4000" dirty="0">
                  <a:solidFill>
                    <a:schemeClr val="bg1"/>
                  </a:solidFill>
                  <a:cs typeface="+mn-ea"/>
                  <a:sym typeface="+mn-lt"/>
                </a:rPr>
                <a:t>Kevin</a:t>
              </a:r>
              <a:endParaRPr lang="zh-CN" altLang="en-US" sz="4000" dirty="0">
                <a:solidFill>
                  <a:schemeClr val="bg1"/>
                </a:solidFill>
                <a:cs typeface="+mn-ea"/>
                <a:sym typeface="+mn-lt"/>
              </a:endParaRPr>
            </a:p>
          </p:txBody>
        </p:sp>
        <p:sp>
          <p:nvSpPr>
            <p:cNvPr id="2" name="文本框 1">
              <a:extLst>
                <a:ext uri="{FF2B5EF4-FFF2-40B4-BE49-F238E27FC236}">
                  <a16:creationId xmlns:a16="http://schemas.microsoft.com/office/drawing/2014/main" id="{85B392DF-2353-2698-2332-E7DDF0355453}"/>
                </a:ext>
              </a:extLst>
            </p:cNvPr>
            <p:cNvSpPr txBox="1"/>
            <p:nvPr/>
          </p:nvSpPr>
          <p:spPr>
            <a:xfrm>
              <a:off x="2762695" y="1440000"/>
              <a:ext cx="1993560" cy="707886"/>
            </a:xfrm>
            <a:prstGeom prst="rect">
              <a:avLst/>
            </a:prstGeom>
            <a:noFill/>
          </p:spPr>
          <p:txBody>
            <a:bodyPr wrap="square" rtlCol="0">
              <a:spAutoFit/>
            </a:bodyPr>
            <a:lstStyle/>
            <a:p>
              <a:r>
                <a:rPr lang="en-US" altLang="zh-CN" sz="4000" dirty="0">
                  <a:solidFill>
                    <a:schemeClr val="bg1"/>
                  </a:solidFill>
                  <a:cs typeface="+mn-ea"/>
                  <a:sym typeface="+mn-lt"/>
                </a:rPr>
                <a:t>Steven</a:t>
              </a:r>
              <a:endParaRPr lang="zh-CN" altLang="en-US" sz="4000" dirty="0">
                <a:solidFill>
                  <a:schemeClr val="bg1"/>
                </a:solidFill>
                <a:cs typeface="+mn-ea"/>
                <a:sym typeface="+mn-lt"/>
              </a:endParaRPr>
            </a:p>
          </p:txBody>
        </p:sp>
        <p:sp>
          <p:nvSpPr>
            <p:cNvPr id="4" name="文本框 3">
              <a:extLst>
                <a:ext uri="{FF2B5EF4-FFF2-40B4-BE49-F238E27FC236}">
                  <a16:creationId xmlns:a16="http://schemas.microsoft.com/office/drawing/2014/main" id="{ACA166CD-BD40-BB4B-7866-D463D1F443C7}"/>
                </a:ext>
              </a:extLst>
            </p:cNvPr>
            <p:cNvSpPr txBox="1"/>
            <p:nvPr/>
          </p:nvSpPr>
          <p:spPr>
            <a:xfrm>
              <a:off x="5580000" y="1440000"/>
              <a:ext cx="1993560" cy="707886"/>
            </a:xfrm>
            <a:prstGeom prst="rect">
              <a:avLst/>
            </a:prstGeom>
            <a:noFill/>
          </p:spPr>
          <p:txBody>
            <a:bodyPr wrap="square" rtlCol="0">
              <a:spAutoFit/>
            </a:bodyPr>
            <a:lstStyle/>
            <a:p>
              <a:r>
                <a:rPr lang="en-US" altLang="zh-CN" sz="4000" dirty="0">
                  <a:solidFill>
                    <a:schemeClr val="bg1"/>
                  </a:solidFill>
                  <a:cs typeface="+mn-ea"/>
                  <a:sym typeface="+mn-lt"/>
                </a:rPr>
                <a:t>Len</a:t>
              </a:r>
              <a:endParaRPr lang="zh-CN" altLang="en-US" sz="4000" dirty="0">
                <a:solidFill>
                  <a:schemeClr val="bg1"/>
                </a:solidFill>
                <a:cs typeface="+mn-ea"/>
                <a:sym typeface="+mn-lt"/>
              </a:endParaRPr>
            </a:p>
          </p:txBody>
        </p:sp>
        <p:sp>
          <p:nvSpPr>
            <p:cNvPr id="10" name="文本框 9">
              <a:extLst>
                <a:ext uri="{FF2B5EF4-FFF2-40B4-BE49-F238E27FC236}">
                  <a16:creationId xmlns:a16="http://schemas.microsoft.com/office/drawing/2014/main" id="{52C751A9-C090-E854-D7BD-AD1B04DC296F}"/>
                </a:ext>
              </a:extLst>
            </p:cNvPr>
            <p:cNvSpPr txBox="1"/>
            <p:nvPr/>
          </p:nvSpPr>
          <p:spPr>
            <a:xfrm>
              <a:off x="7873821" y="1440000"/>
              <a:ext cx="1993560" cy="707886"/>
            </a:xfrm>
            <a:prstGeom prst="rect">
              <a:avLst/>
            </a:prstGeom>
            <a:noFill/>
          </p:spPr>
          <p:txBody>
            <a:bodyPr wrap="square" rtlCol="0">
              <a:spAutoFit/>
            </a:bodyPr>
            <a:lstStyle/>
            <a:p>
              <a:r>
                <a:rPr lang="en-US" altLang="zh-CN" sz="4000" dirty="0">
                  <a:solidFill>
                    <a:schemeClr val="bg1"/>
                  </a:solidFill>
                  <a:cs typeface="+mn-ea"/>
                  <a:sym typeface="+mn-lt"/>
                </a:rPr>
                <a:t>Aaron</a:t>
              </a:r>
              <a:endParaRPr lang="zh-CN" altLang="en-US" sz="4000" dirty="0">
                <a:solidFill>
                  <a:schemeClr val="bg1"/>
                </a:solidFill>
                <a:cs typeface="+mn-ea"/>
                <a:sym typeface="+mn-lt"/>
              </a:endParaRPr>
            </a:p>
          </p:txBody>
        </p:sp>
        <p:sp>
          <p:nvSpPr>
            <p:cNvPr id="12" name="文本框 11">
              <a:extLst>
                <a:ext uri="{FF2B5EF4-FFF2-40B4-BE49-F238E27FC236}">
                  <a16:creationId xmlns:a16="http://schemas.microsoft.com/office/drawing/2014/main" id="{E1451243-DB62-0210-7AF0-9257EED26C76}"/>
                </a:ext>
              </a:extLst>
            </p:cNvPr>
            <p:cNvSpPr txBox="1"/>
            <p:nvPr/>
          </p:nvSpPr>
          <p:spPr>
            <a:xfrm>
              <a:off x="10494892" y="1440000"/>
              <a:ext cx="1993560" cy="707886"/>
            </a:xfrm>
            <a:prstGeom prst="rect">
              <a:avLst/>
            </a:prstGeom>
            <a:noFill/>
          </p:spPr>
          <p:txBody>
            <a:bodyPr wrap="square" rtlCol="0">
              <a:spAutoFit/>
            </a:bodyPr>
            <a:lstStyle/>
            <a:p>
              <a:r>
                <a:rPr lang="en-US" altLang="zh-CN" sz="4000" dirty="0">
                  <a:solidFill>
                    <a:schemeClr val="bg1"/>
                  </a:solidFill>
                  <a:cs typeface="+mn-ea"/>
                  <a:sym typeface="+mn-lt"/>
                </a:rPr>
                <a:t>Cecily</a:t>
              </a:r>
              <a:endParaRPr lang="zh-CN" altLang="en-US" sz="4000" dirty="0">
                <a:solidFill>
                  <a:schemeClr val="bg1"/>
                </a:solidFill>
                <a:cs typeface="+mn-ea"/>
                <a:sym typeface="+mn-lt"/>
              </a:endParaRPr>
            </a:p>
          </p:txBody>
        </p:sp>
      </p:grpSp>
      <p:grpSp>
        <p:nvGrpSpPr>
          <p:cNvPr id="32" name="组合 31">
            <a:extLst>
              <a:ext uri="{FF2B5EF4-FFF2-40B4-BE49-F238E27FC236}">
                <a16:creationId xmlns:a16="http://schemas.microsoft.com/office/drawing/2014/main" id="{767C9298-4678-4D5B-CA29-6342E09CB6BD}"/>
              </a:ext>
            </a:extLst>
          </p:cNvPr>
          <p:cNvGrpSpPr/>
          <p:nvPr/>
        </p:nvGrpSpPr>
        <p:grpSpPr>
          <a:xfrm>
            <a:off x="2150197" y="2398220"/>
            <a:ext cx="7560000" cy="2031786"/>
            <a:chOff x="2520000" y="2520000"/>
            <a:chExt cx="7560000" cy="1847078"/>
          </a:xfrm>
        </p:grpSpPr>
        <p:cxnSp>
          <p:nvCxnSpPr>
            <p:cNvPr id="11" name="直接连接符 10"/>
            <p:cNvCxnSpPr/>
            <p:nvPr/>
          </p:nvCxnSpPr>
          <p:spPr>
            <a:xfrm>
              <a:off x="5040000" y="2520000"/>
              <a:ext cx="0" cy="184707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520000" y="2520000"/>
              <a:ext cx="0" cy="184707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0080000" y="2520000"/>
              <a:ext cx="0" cy="184707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13">
              <a:extLst>
                <a:ext uri="{FF2B5EF4-FFF2-40B4-BE49-F238E27FC236}">
                  <a16:creationId xmlns:a16="http://schemas.microsoft.com/office/drawing/2014/main" id="{EEF9C6CE-AD3E-3E3A-FB08-56963345600A}"/>
                </a:ext>
              </a:extLst>
            </p:cNvPr>
            <p:cNvCxnSpPr/>
            <p:nvPr/>
          </p:nvCxnSpPr>
          <p:spPr>
            <a:xfrm>
              <a:off x="7560000" y="2520000"/>
              <a:ext cx="0" cy="184707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86498296"/>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84E3C776-0F6C-4FD3-81FC-D513FDCAEC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矩形 10"/>
          <p:cNvSpPr/>
          <p:nvPr/>
        </p:nvSpPr>
        <p:spPr>
          <a:xfrm>
            <a:off x="0" y="-238540"/>
            <a:ext cx="12390783" cy="7335079"/>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文本框 11"/>
          <p:cNvSpPr txBox="1"/>
          <p:nvPr/>
        </p:nvSpPr>
        <p:spPr>
          <a:xfrm>
            <a:off x="3335407" y="2766883"/>
            <a:ext cx="5609816" cy="1569660"/>
          </a:xfrm>
          <a:prstGeom prst="rect">
            <a:avLst/>
          </a:prstGeom>
          <a:noFill/>
        </p:spPr>
        <p:txBody>
          <a:bodyPr wrap="square" rtlCol="0">
            <a:spAutoFit/>
          </a:bodyPr>
          <a:lstStyle/>
          <a:p>
            <a:r>
              <a:rPr lang="en-US" altLang="zh-CN" sz="9600" b="1" dirty="0">
                <a:solidFill>
                  <a:schemeClr val="bg1"/>
                </a:solidFill>
                <a:cs typeface="+mn-ea"/>
                <a:sym typeface="+mn-lt"/>
              </a:rPr>
              <a:t>THANKS</a:t>
            </a:r>
            <a:endParaRPr lang="zh-CN" altLang="en-US" sz="9600" b="1" dirty="0">
              <a:solidFill>
                <a:schemeClr val="bg1"/>
              </a:solidFill>
              <a:cs typeface="+mn-ea"/>
              <a:sym typeface="+mn-lt"/>
            </a:endParaRPr>
          </a:p>
        </p:txBody>
      </p:sp>
      <p:cxnSp>
        <p:nvCxnSpPr>
          <p:cNvPr id="17" name="直接连接符 16"/>
          <p:cNvCxnSpPr/>
          <p:nvPr/>
        </p:nvCxnSpPr>
        <p:spPr>
          <a:xfrm flipH="1">
            <a:off x="3329680" y="4794219"/>
            <a:ext cx="5181602"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H="1">
            <a:off x="3329680" y="2047778"/>
            <a:ext cx="5181602"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8074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0986C71-F673-4ED1-BCD1-13A79483801E}"/>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538" t="13574" r="45001" b="6260"/>
          <a:stretch/>
        </p:blipFill>
        <p:spPr>
          <a:xfrm>
            <a:off x="431481" y="930984"/>
            <a:ext cx="6274118" cy="5497525"/>
          </a:xfrm>
          <a:prstGeom prst="rect">
            <a:avLst/>
          </a:prstGeom>
        </p:spPr>
      </p:pic>
      <p:sp>
        <p:nvSpPr>
          <p:cNvPr id="4" name="矩形 3"/>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777221" y="76047"/>
            <a:ext cx="4626052" cy="523220"/>
          </a:xfrm>
          <a:prstGeom prst="rect">
            <a:avLst/>
          </a:prstGeom>
          <a:noFill/>
        </p:spPr>
        <p:txBody>
          <a:bodyPr wrap="square" rtlCol="0">
            <a:spAutoFit/>
          </a:bodyPr>
          <a:lstStyle/>
          <a:p>
            <a:r>
              <a:rPr lang="en-US" altLang="zh-CN" sz="2800" dirty="0">
                <a:solidFill>
                  <a:srgbClr val="3B3C3E"/>
                </a:solidFill>
                <a:cs typeface="+mn-ea"/>
                <a:sym typeface="+mn-lt"/>
              </a:rPr>
              <a:t>Background Information</a:t>
            </a:r>
            <a:endParaRPr lang="zh-CN" altLang="en-US" sz="2800" dirty="0">
              <a:solidFill>
                <a:srgbClr val="3B3C3E"/>
              </a:solidFill>
              <a:cs typeface="+mn-ea"/>
              <a:sym typeface="+mn-lt"/>
            </a:endParaRPr>
          </a:p>
        </p:txBody>
      </p:sp>
      <p:sp>
        <p:nvSpPr>
          <p:cNvPr id="8" name="矩形 7"/>
          <p:cNvSpPr/>
          <p:nvPr/>
        </p:nvSpPr>
        <p:spPr>
          <a:xfrm>
            <a:off x="5403273" y="1246909"/>
            <a:ext cx="6414654" cy="48352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矩形 8"/>
          <p:cNvSpPr/>
          <p:nvPr/>
        </p:nvSpPr>
        <p:spPr>
          <a:xfrm>
            <a:off x="5783118" y="1598137"/>
            <a:ext cx="1085262" cy="1087349"/>
          </a:xfrm>
          <a:prstGeom prst="rect">
            <a:avLst/>
          </a:prstGeom>
          <a:noFill/>
          <a:ln w="38100">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13" name="直接连接符 12"/>
          <p:cNvCxnSpPr/>
          <p:nvPr/>
        </p:nvCxnSpPr>
        <p:spPr>
          <a:xfrm>
            <a:off x="6868380" y="1730327"/>
            <a:ext cx="0" cy="95515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6102292" y="1969031"/>
            <a:ext cx="4047553" cy="461665"/>
          </a:xfrm>
          <a:prstGeom prst="rect">
            <a:avLst/>
          </a:prstGeom>
          <a:noFill/>
        </p:spPr>
        <p:txBody>
          <a:bodyPr wrap="square" rtlCol="0">
            <a:spAutoFit/>
          </a:bodyPr>
          <a:lstStyle/>
          <a:p>
            <a:r>
              <a:rPr lang="en" altLang="zh-CN" sz="2400" b="0" i="0" u="none" strike="noStrike" dirty="0">
                <a:solidFill>
                  <a:schemeClr val="bg1"/>
                </a:solidFill>
                <a:effectLst/>
                <a:latin typeface="PingFang SC" panose="020B0400000000000000" pitchFamily="34" charset="-122"/>
                <a:ea typeface="PingFang SC" panose="020B0400000000000000" pitchFamily="34" charset="-122"/>
              </a:rPr>
              <a:t>Predicting Rental Prices</a:t>
            </a:r>
            <a:endParaRPr lang="zh-CN" altLang="en-US" sz="2400" b="1" dirty="0">
              <a:solidFill>
                <a:schemeClr val="bg1"/>
              </a:solidFill>
              <a:cs typeface="+mn-ea"/>
              <a:sym typeface="+mn-lt"/>
            </a:endParaRPr>
          </a:p>
        </p:txBody>
      </p:sp>
      <p:cxnSp>
        <p:nvCxnSpPr>
          <p:cNvPr id="16" name="直接连接符 15"/>
          <p:cNvCxnSpPr/>
          <p:nvPr/>
        </p:nvCxnSpPr>
        <p:spPr>
          <a:xfrm flipH="1" flipV="1">
            <a:off x="5970427" y="2684331"/>
            <a:ext cx="1263730" cy="23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5783118" y="2802741"/>
            <a:ext cx="5769715" cy="2130327"/>
          </a:xfrm>
          <a:prstGeom prst="rect">
            <a:avLst/>
          </a:prstGeom>
          <a:noFill/>
        </p:spPr>
        <p:txBody>
          <a:bodyPr wrap="square" rtlCol="0">
            <a:spAutoFit/>
          </a:bodyPr>
          <a:lstStyle/>
          <a:p>
            <a:pPr>
              <a:lnSpc>
                <a:spcPct val="150000"/>
              </a:lnSpc>
            </a:pPr>
            <a:r>
              <a:rPr lang="en" altLang="zh-CN" b="0" i="0" u="none" strike="noStrike" dirty="0">
                <a:solidFill>
                  <a:schemeClr val="bg1"/>
                </a:solidFill>
                <a:effectLst/>
                <a:latin typeface="PingFang SC" panose="020B0400000000000000" pitchFamily="34" charset="-122"/>
                <a:ea typeface="PingFang SC" panose="020B0400000000000000" pitchFamily="34" charset="-122"/>
              </a:rPr>
              <a:t>This industry project aims predict rental prices for both residential properties and apartments throughout Victoria.</a:t>
            </a:r>
          </a:p>
          <a:p>
            <a:pPr>
              <a:lnSpc>
                <a:spcPct val="150000"/>
              </a:lnSpc>
            </a:pPr>
            <a:r>
              <a:rPr lang="en" altLang="zh-CN" b="0" i="0" u="none" strike="noStrike" dirty="0">
                <a:solidFill>
                  <a:schemeClr val="bg1"/>
                </a:solidFill>
                <a:effectLst/>
                <a:latin typeface="PingFang SC" panose="020B0400000000000000" pitchFamily="34" charset="-122"/>
                <a:ea typeface="PingFang SC" panose="020B0400000000000000" pitchFamily="34" charset="-122"/>
              </a:rPr>
              <a:t>The overall goal is recommend which region are most likely to increase in rental prices.</a:t>
            </a:r>
            <a:endParaRPr lang="zh-CN" altLang="en-US" dirty="0">
              <a:solidFill>
                <a:schemeClr val="bg1"/>
              </a:solidFill>
              <a:cs typeface="+mn-ea"/>
              <a:sym typeface="+mn-lt"/>
            </a:endParaRPr>
          </a:p>
        </p:txBody>
      </p:sp>
    </p:spTree>
    <p:extLst>
      <p:ext uri="{BB962C8B-B14F-4D97-AF65-F5344CB8AC3E}">
        <p14:creationId xmlns:p14="http://schemas.microsoft.com/office/powerpoint/2010/main" val="173584492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1199456" y="2761303"/>
            <a:ext cx="9828867" cy="1649784"/>
            <a:chOff x="1199456" y="3033857"/>
            <a:chExt cx="9828867" cy="1649784"/>
          </a:xfrm>
        </p:grpSpPr>
        <p:sp>
          <p:nvSpPr>
            <p:cNvPr id="3" name="矩形 2"/>
            <p:cNvSpPr/>
            <p:nvPr/>
          </p:nvSpPr>
          <p:spPr>
            <a:xfrm rot="5400000">
              <a:off x="6021744" y="-1177263"/>
              <a:ext cx="184292" cy="982886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4" name="组合 3"/>
            <p:cNvGrpSpPr/>
            <p:nvPr/>
          </p:nvGrpSpPr>
          <p:grpSpPr>
            <a:xfrm>
              <a:off x="1703868" y="3485953"/>
              <a:ext cx="1521154" cy="660376"/>
              <a:chOff x="1785938" y="1587962"/>
              <a:chExt cx="1217700" cy="528638"/>
            </a:xfrm>
          </p:grpSpPr>
          <p:sp>
            <p:nvSpPr>
              <p:cNvPr id="37" name="直角三角形 36"/>
              <p:cNvSpPr/>
              <p:nvPr/>
            </p:nvSpPr>
            <p:spPr>
              <a:xfrm rot="2217923" flipV="1">
                <a:off x="2789202" y="1635101"/>
                <a:ext cx="214436" cy="161319"/>
              </a:xfrm>
              <a:prstGeom prst="rtTriangl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8" name="平行四边形 37"/>
              <p:cNvSpPr/>
              <p:nvPr/>
            </p:nvSpPr>
            <p:spPr>
              <a:xfrm>
                <a:off x="1785938" y="1587962"/>
                <a:ext cx="1074906" cy="528638"/>
              </a:xfrm>
              <a:prstGeom prst="parallelogram">
                <a:avLst>
                  <a:gd name="adj" fmla="val 73726"/>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5" name="椭圆 4"/>
            <p:cNvSpPr/>
            <p:nvPr/>
          </p:nvSpPr>
          <p:spPr>
            <a:xfrm>
              <a:off x="2292644" y="3033857"/>
              <a:ext cx="573350" cy="573350"/>
            </a:xfrm>
            <a:prstGeom prst="ellipse">
              <a:avLst/>
            </a:prstGeom>
            <a:solidFill>
              <a:srgbClr val="595959"/>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ar-SA" b="1" dirty="0">
                  <a:cs typeface="+mn-ea"/>
                  <a:sym typeface="+mn-lt"/>
                </a:rPr>
                <a:t>1</a:t>
              </a:r>
            </a:p>
          </p:txBody>
        </p:sp>
        <p:grpSp>
          <p:nvGrpSpPr>
            <p:cNvPr id="6" name="组合 5"/>
            <p:cNvGrpSpPr/>
            <p:nvPr/>
          </p:nvGrpSpPr>
          <p:grpSpPr>
            <a:xfrm flipV="1">
              <a:off x="3482725" y="3332810"/>
              <a:ext cx="1521154" cy="660376"/>
              <a:chOff x="1785938" y="1587962"/>
              <a:chExt cx="1217700" cy="528638"/>
            </a:xfrm>
          </p:grpSpPr>
          <p:sp>
            <p:nvSpPr>
              <p:cNvPr id="35" name="直角三角形 34"/>
              <p:cNvSpPr/>
              <p:nvPr/>
            </p:nvSpPr>
            <p:spPr>
              <a:xfrm rot="2217923" flipV="1">
                <a:off x="2789202" y="1635101"/>
                <a:ext cx="214436" cy="161319"/>
              </a:xfrm>
              <a:prstGeom prst="rtTriangl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6" name="平行四边形 35"/>
              <p:cNvSpPr/>
              <p:nvPr/>
            </p:nvSpPr>
            <p:spPr>
              <a:xfrm>
                <a:off x="1785938" y="1587962"/>
                <a:ext cx="1074906" cy="528638"/>
              </a:xfrm>
              <a:prstGeom prst="parallelogram">
                <a:avLst>
                  <a:gd name="adj" fmla="val 73726"/>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7" name="椭圆 6"/>
            <p:cNvSpPr/>
            <p:nvPr/>
          </p:nvSpPr>
          <p:spPr>
            <a:xfrm>
              <a:off x="4071502" y="3865576"/>
              <a:ext cx="573350" cy="573350"/>
            </a:xfrm>
            <a:prstGeom prst="ellipse">
              <a:avLst/>
            </a:prstGeom>
            <a:solidFill>
              <a:schemeClr val="tx1">
                <a:lumMod val="85000"/>
                <a:lumOff val="15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ar-SA" b="1">
                  <a:cs typeface="+mn-ea"/>
                  <a:sym typeface="+mn-lt"/>
                </a:rPr>
                <a:t>2</a:t>
              </a:r>
            </a:p>
          </p:txBody>
        </p:sp>
        <p:grpSp>
          <p:nvGrpSpPr>
            <p:cNvPr id="8" name="组合 7"/>
            <p:cNvGrpSpPr/>
            <p:nvPr/>
          </p:nvGrpSpPr>
          <p:grpSpPr>
            <a:xfrm>
              <a:off x="5342742" y="3485953"/>
              <a:ext cx="1521154" cy="660376"/>
              <a:chOff x="1785938" y="1587962"/>
              <a:chExt cx="1217700" cy="528638"/>
            </a:xfrm>
          </p:grpSpPr>
          <p:sp>
            <p:nvSpPr>
              <p:cNvPr id="33" name="直角三角形 32"/>
              <p:cNvSpPr/>
              <p:nvPr/>
            </p:nvSpPr>
            <p:spPr>
              <a:xfrm rot="2217923" flipV="1">
                <a:off x="2789202" y="1635101"/>
                <a:ext cx="214436" cy="161319"/>
              </a:xfrm>
              <a:prstGeom prst="r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4" name="平行四边形 33"/>
              <p:cNvSpPr/>
              <p:nvPr/>
            </p:nvSpPr>
            <p:spPr>
              <a:xfrm>
                <a:off x="1785938" y="1587962"/>
                <a:ext cx="1074906" cy="528638"/>
              </a:xfrm>
              <a:prstGeom prst="parallelogram">
                <a:avLst>
                  <a:gd name="adj" fmla="val 7372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9" name="椭圆 8"/>
            <p:cNvSpPr/>
            <p:nvPr/>
          </p:nvSpPr>
          <p:spPr>
            <a:xfrm>
              <a:off x="5931520" y="3033857"/>
              <a:ext cx="573350" cy="573350"/>
            </a:xfrm>
            <a:prstGeom prst="ellipse">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ar-SA" b="1">
                  <a:cs typeface="+mn-ea"/>
                  <a:sym typeface="+mn-lt"/>
                </a:rPr>
                <a:t>3</a:t>
              </a:r>
            </a:p>
          </p:txBody>
        </p:sp>
        <p:grpSp>
          <p:nvGrpSpPr>
            <p:cNvPr id="10" name="组合 9"/>
            <p:cNvGrpSpPr/>
            <p:nvPr/>
          </p:nvGrpSpPr>
          <p:grpSpPr>
            <a:xfrm flipV="1">
              <a:off x="7264988" y="3332810"/>
              <a:ext cx="1521154" cy="660376"/>
              <a:chOff x="1785938" y="1587962"/>
              <a:chExt cx="1217700" cy="528638"/>
            </a:xfrm>
          </p:grpSpPr>
          <p:sp>
            <p:nvSpPr>
              <p:cNvPr id="31" name="直角三角形 30"/>
              <p:cNvSpPr/>
              <p:nvPr/>
            </p:nvSpPr>
            <p:spPr>
              <a:xfrm rot="2217923" flipV="1">
                <a:off x="2789202" y="1635101"/>
                <a:ext cx="214436" cy="161319"/>
              </a:xfrm>
              <a:prstGeom prst="rtTriangle">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2" name="平行四边形 31"/>
              <p:cNvSpPr/>
              <p:nvPr/>
            </p:nvSpPr>
            <p:spPr>
              <a:xfrm>
                <a:off x="1785938" y="1587962"/>
                <a:ext cx="1074906" cy="528638"/>
              </a:xfrm>
              <a:prstGeom prst="parallelogram">
                <a:avLst>
                  <a:gd name="adj" fmla="val 73726"/>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11" name="椭圆 10"/>
            <p:cNvSpPr/>
            <p:nvPr/>
          </p:nvSpPr>
          <p:spPr>
            <a:xfrm>
              <a:off x="7828634" y="3865576"/>
              <a:ext cx="573350" cy="573350"/>
            </a:xfrm>
            <a:prstGeom prst="ellipse">
              <a:avLst/>
            </a:prstGeom>
            <a:solidFill>
              <a:schemeClr val="bg2">
                <a:lumMod val="5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ar-SA" b="1">
                  <a:cs typeface="+mn-ea"/>
                  <a:sym typeface="+mn-lt"/>
                </a:rPr>
                <a:t>4</a:t>
              </a:r>
            </a:p>
          </p:txBody>
        </p:sp>
        <p:grpSp>
          <p:nvGrpSpPr>
            <p:cNvPr id="12" name="组合 11"/>
            <p:cNvGrpSpPr/>
            <p:nvPr/>
          </p:nvGrpSpPr>
          <p:grpSpPr>
            <a:xfrm>
              <a:off x="9333800" y="3485953"/>
              <a:ext cx="1521154" cy="660376"/>
              <a:chOff x="1785938" y="1587962"/>
              <a:chExt cx="1217700" cy="528638"/>
            </a:xfrm>
          </p:grpSpPr>
          <p:sp>
            <p:nvSpPr>
              <p:cNvPr id="29" name="直角三角形 28"/>
              <p:cNvSpPr/>
              <p:nvPr/>
            </p:nvSpPr>
            <p:spPr>
              <a:xfrm rot="2217923" flipV="1">
                <a:off x="2789202" y="1635101"/>
                <a:ext cx="214436" cy="161319"/>
              </a:xfrm>
              <a:prstGeom prst="r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0" name="平行四边形 29"/>
              <p:cNvSpPr/>
              <p:nvPr/>
            </p:nvSpPr>
            <p:spPr>
              <a:xfrm>
                <a:off x="1785938" y="1587962"/>
                <a:ext cx="1074906" cy="528638"/>
              </a:xfrm>
              <a:prstGeom prst="parallelogram">
                <a:avLst>
                  <a:gd name="adj" fmla="val 73726"/>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13" name="椭圆 12"/>
            <p:cNvSpPr/>
            <p:nvPr/>
          </p:nvSpPr>
          <p:spPr>
            <a:xfrm>
              <a:off x="9922576" y="3033857"/>
              <a:ext cx="573350" cy="573350"/>
            </a:xfrm>
            <a:prstGeom prst="ellipse">
              <a:avLst/>
            </a:prstGeom>
            <a:solidFill>
              <a:schemeClr val="bg1">
                <a:lumMod val="75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ar-SA" b="1">
                  <a:cs typeface="+mn-ea"/>
                  <a:sym typeface="+mn-lt"/>
                </a:rPr>
                <a:t>5</a:t>
              </a:r>
            </a:p>
          </p:txBody>
        </p:sp>
        <p:sp>
          <p:nvSpPr>
            <p:cNvPr id="21" name="文本框 20"/>
            <p:cNvSpPr txBox="1"/>
            <p:nvPr/>
          </p:nvSpPr>
          <p:spPr bwMode="auto">
            <a:xfrm>
              <a:off x="5001897" y="4342906"/>
              <a:ext cx="2223986" cy="340735"/>
            </a:xfrm>
            <a:prstGeom prst="rect">
              <a:avLst/>
            </a:prstGeom>
            <a:noFill/>
          </p:spPr>
          <p:txBody>
            <a:bodyPr wrap="none" lIns="90000" tIns="46800" rIns="90000" bIns="46800" anchor="b" anchorCtr="1">
              <a:noAutofit/>
            </a:bodyPr>
            <a:lstStyle/>
            <a:p>
              <a:pPr algn="ctr" latinLnBrk="0"/>
              <a:r>
                <a:rPr lang="en" altLang="zh-CN" sz="2000" b="1" dirty="0">
                  <a:solidFill>
                    <a:srgbClr val="101214"/>
                  </a:solidFill>
                  <a:latin typeface="PingFang SC" panose="020B0400000000000000" pitchFamily="34" charset="-122"/>
                  <a:ea typeface="PingFang SC" panose="020B0400000000000000" pitchFamily="34" charset="-122"/>
                </a:rPr>
                <a:t>Data Preprocessing</a:t>
              </a:r>
              <a:endParaRPr lang="zh-CN" altLang="en-US" sz="2000" b="1" dirty="0">
                <a:effectLst/>
                <a:cs typeface="+mn-ea"/>
                <a:sym typeface="+mn-lt"/>
              </a:endParaRPr>
            </a:p>
          </p:txBody>
        </p:sp>
      </p:grpSp>
      <p:sp>
        <p:nvSpPr>
          <p:cNvPr id="39" name="矩形 38">
            <a:extLst>
              <a:ext uri="{FF2B5EF4-FFF2-40B4-BE49-F238E27FC236}">
                <a16:creationId xmlns:a16="http://schemas.microsoft.com/office/drawing/2014/main" id="{1FA2A468-3F1F-4DBF-98C3-0D949E678867}"/>
              </a:ext>
            </a:extLst>
          </p:cNvPr>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文本框 39">
            <a:extLst>
              <a:ext uri="{FF2B5EF4-FFF2-40B4-BE49-F238E27FC236}">
                <a16:creationId xmlns:a16="http://schemas.microsoft.com/office/drawing/2014/main" id="{8E17F910-69BF-4EC8-83A1-7A48198FD508}"/>
              </a:ext>
            </a:extLst>
          </p:cNvPr>
          <p:cNvSpPr txBox="1"/>
          <p:nvPr/>
        </p:nvSpPr>
        <p:spPr>
          <a:xfrm>
            <a:off x="777221" y="76047"/>
            <a:ext cx="2802224" cy="523220"/>
          </a:xfrm>
          <a:prstGeom prst="rect">
            <a:avLst/>
          </a:prstGeom>
          <a:noFill/>
        </p:spPr>
        <p:txBody>
          <a:bodyPr wrap="square" rtlCol="0">
            <a:spAutoFit/>
          </a:bodyPr>
          <a:lstStyle/>
          <a:p>
            <a:r>
              <a:rPr lang="en-US" altLang="zh-CN" sz="2800" dirty="0">
                <a:solidFill>
                  <a:srgbClr val="3B3C3E"/>
                </a:solidFill>
                <a:cs typeface="+mn-ea"/>
                <a:sym typeface="+mn-lt"/>
              </a:rPr>
              <a:t>Steps</a:t>
            </a:r>
            <a:endParaRPr lang="zh-CN" altLang="en-US" sz="2800" dirty="0">
              <a:solidFill>
                <a:srgbClr val="3B3C3E"/>
              </a:solidFill>
              <a:cs typeface="+mn-ea"/>
              <a:sym typeface="+mn-lt"/>
            </a:endParaRPr>
          </a:p>
        </p:txBody>
      </p:sp>
      <p:sp>
        <p:nvSpPr>
          <p:cNvPr id="41" name="文本框 40">
            <a:extLst>
              <a:ext uri="{FF2B5EF4-FFF2-40B4-BE49-F238E27FC236}">
                <a16:creationId xmlns:a16="http://schemas.microsoft.com/office/drawing/2014/main" id="{A60FB773-437B-0108-2514-87900CB6EC9E}"/>
              </a:ext>
            </a:extLst>
          </p:cNvPr>
          <p:cNvSpPr txBox="1"/>
          <p:nvPr/>
        </p:nvSpPr>
        <p:spPr bwMode="auto">
          <a:xfrm>
            <a:off x="4832267" y="4240721"/>
            <a:ext cx="2223986" cy="340735"/>
          </a:xfrm>
          <a:prstGeom prst="rect">
            <a:avLst/>
          </a:prstGeom>
          <a:noFill/>
        </p:spPr>
        <p:txBody>
          <a:bodyPr wrap="none" lIns="90000" tIns="46800" rIns="90000" bIns="46800" anchor="b" anchorCtr="1">
            <a:normAutofit/>
          </a:bodyPr>
          <a:lstStyle/>
          <a:p>
            <a:pPr algn="ctr" latinLnBrk="0"/>
            <a:endParaRPr lang="zh-CN" altLang="en-US" sz="1600" dirty="0">
              <a:effectLst/>
              <a:cs typeface="+mn-ea"/>
              <a:sym typeface="+mn-lt"/>
            </a:endParaRPr>
          </a:p>
        </p:txBody>
      </p:sp>
      <p:sp>
        <p:nvSpPr>
          <p:cNvPr id="42" name="文本框 41">
            <a:extLst>
              <a:ext uri="{FF2B5EF4-FFF2-40B4-BE49-F238E27FC236}">
                <a16:creationId xmlns:a16="http://schemas.microsoft.com/office/drawing/2014/main" id="{1E3D3FA7-1259-6D3D-C760-20971532431B}"/>
              </a:ext>
            </a:extLst>
          </p:cNvPr>
          <p:cNvSpPr txBox="1"/>
          <p:nvPr/>
        </p:nvSpPr>
        <p:spPr bwMode="auto">
          <a:xfrm>
            <a:off x="2648478" y="2281660"/>
            <a:ext cx="3295782" cy="585653"/>
          </a:xfrm>
          <a:prstGeom prst="rect">
            <a:avLst/>
          </a:prstGeom>
          <a:noFill/>
        </p:spPr>
        <p:txBody>
          <a:bodyPr wrap="none" lIns="90000" tIns="46800" rIns="90000" bIns="46800" anchor="b" anchorCtr="1">
            <a:normAutofit/>
          </a:bodyPr>
          <a:lstStyle/>
          <a:p>
            <a:pPr algn="ctr" latinLnBrk="0"/>
            <a:r>
              <a:rPr lang="en" altLang="zh-CN" sz="2000" b="1" i="0" u="none" strike="noStrike" dirty="0">
                <a:solidFill>
                  <a:srgbClr val="101214"/>
                </a:solidFill>
                <a:effectLst/>
                <a:latin typeface="PingFang SC" panose="020B0400000000000000" pitchFamily="34" charset="-122"/>
                <a:ea typeface="PingFang SC" panose="020B0400000000000000" pitchFamily="34" charset="-122"/>
              </a:rPr>
              <a:t>Feature Prediction</a:t>
            </a:r>
            <a:endParaRPr lang="zh-CN" altLang="en-US" sz="2000" b="1" dirty="0">
              <a:effectLst/>
              <a:cs typeface="+mn-ea"/>
              <a:sym typeface="+mn-lt"/>
            </a:endParaRPr>
          </a:p>
        </p:txBody>
      </p:sp>
      <p:sp>
        <p:nvSpPr>
          <p:cNvPr id="43" name="文本框 42">
            <a:extLst>
              <a:ext uri="{FF2B5EF4-FFF2-40B4-BE49-F238E27FC236}">
                <a16:creationId xmlns:a16="http://schemas.microsoft.com/office/drawing/2014/main" id="{351521F3-1A18-6E29-7E47-A8E8EC61CFDD}"/>
              </a:ext>
            </a:extLst>
          </p:cNvPr>
          <p:cNvSpPr txBox="1"/>
          <p:nvPr/>
        </p:nvSpPr>
        <p:spPr bwMode="auto">
          <a:xfrm>
            <a:off x="6288484" y="2278497"/>
            <a:ext cx="3295782" cy="585653"/>
          </a:xfrm>
          <a:prstGeom prst="rect">
            <a:avLst/>
          </a:prstGeom>
          <a:noFill/>
        </p:spPr>
        <p:txBody>
          <a:bodyPr wrap="none" lIns="90000" tIns="46800" rIns="90000" bIns="46800" anchor="b" anchorCtr="1">
            <a:normAutofit/>
          </a:bodyPr>
          <a:lstStyle/>
          <a:p>
            <a:pPr algn="ctr" latinLnBrk="0"/>
            <a:r>
              <a:rPr lang="en" altLang="zh-CN" sz="2000" b="1" dirty="0">
                <a:solidFill>
                  <a:srgbClr val="101214"/>
                </a:solidFill>
                <a:latin typeface="PingFang SC" panose="020B0400000000000000" pitchFamily="34" charset="-122"/>
                <a:ea typeface="PingFang SC" panose="020B0400000000000000" pitchFamily="34" charset="-122"/>
                <a:cs typeface="+mn-ea"/>
                <a:sym typeface="+mn-lt"/>
              </a:rPr>
              <a:t>Feature Selection</a:t>
            </a:r>
            <a:endParaRPr lang="zh-CN" altLang="en-US" sz="2000" b="1" dirty="0">
              <a:effectLst/>
              <a:cs typeface="+mn-ea"/>
              <a:sym typeface="+mn-lt"/>
            </a:endParaRPr>
          </a:p>
        </p:txBody>
      </p:sp>
      <p:sp>
        <p:nvSpPr>
          <p:cNvPr id="44" name="文本框 43">
            <a:extLst>
              <a:ext uri="{FF2B5EF4-FFF2-40B4-BE49-F238E27FC236}">
                <a16:creationId xmlns:a16="http://schemas.microsoft.com/office/drawing/2014/main" id="{78F16D5B-B54B-4C39-DD42-4D8B29FA4FB9}"/>
              </a:ext>
            </a:extLst>
          </p:cNvPr>
          <p:cNvSpPr txBox="1"/>
          <p:nvPr/>
        </p:nvSpPr>
        <p:spPr bwMode="auto">
          <a:xfrm>
            <a:off x="8199370" y="3919600"/>
            <a:ext cx="3295782" cy="585653"/>
          </a:xfrm>
          <a:prstGeom prst="rect">
            <a:avLst/>
          </a:prstGeom>
          <a:noFill/>
        </p:spPr>
        <p:txBody>
          <a:bodyPr wrap="none" lIns="90000" tIns="46800" rIns="90000" bIns="46800" anchor="b" anchorCtr="1">
            <a:normAutofit/>
          </a:bodyPr>
          <a:lstStyle/>
          <a:p>
            <a:pPr algn="ctr" latinLnBrk="0"/>
            <a:r>
              <a:rPr lang="en" altLang="zh-CN" sz="2000" b="1" dirty="0">
                <a:solidFill>
                  <a:srgbClr val="101214"/>
                </a:solidFill>
                <a:effectLst/>
                <a:latin typeface="PingFang SC" panose="020B0400000000000000" pitchFamily="34" charset="-122"/>
                <a:ea typeface="PingFang SC" panose="020B0400000000000000" pitchFamily="34" charset="-122"/>
                <a:cs typeface="+mn-ea"/>
                <a:sym typeface="+mn-lt"/>
              </a:rPr>
              <a:t>Modell</a:t>
            </a:r>
            <a:r>
              <a:rPr lang="en" altLang="zh-CN" sz="2000" b="1" dirty="0">
                <a:solidFill>
                  <a:srgbClr val="101214"/>
                </a:solidFill>
                <a:latin typeface="PingFang SC" panose="020B0400000000000000" pitchFamily="34" charset="-122"/>
                <a:ea typeface="PingFang SC" panose="020B0400000000000000" pitchFamily="34" charset="-122"/>
                <a:cs typeface="+mn-ea"/>
                <a:sym typeface="+mn-lt"/>
              </a:rPr>
              <a:t>ing</a:t>
            </a:r>
            <a:endParaRPr lang="zh-CN" altLang="en-US" sz="2000" b="1" dirty="0">
              <a:effectLst/>
              <a:cs typeface="+mn-ea"/>
              <a:sym typeface="+mn-lt"/>
            </a:endParaRPr>
          </a:p>
        </p:txBody>
      </p:sp>
      <p:sp>
        <p:nvSpPr>
          <p:cNvPr id="47" name="矩形 46">
            <a:extLst>
              <a:ext uri="{FF2B5EF4-FFF2-40B4-BE49-F238E27FC236}">
                <a16:creationId xmlns:a16="http://schemas.microsoft.com/office/drawing/2014/main" id="{8D508541-F898-7373-90BD-B0F896A19FDB}"/>
              </a:ext>
            </a:extLst>
          </p:cNvPr>
          <p:cNvSpPr/>
          <p:nvPr/>
        </p:nvSpPr>
        <p:spPr>
          <a:xfrm>
            <a:off x="1132386" y="4460955"/>
            <a:ext cx="2995264" cy="1604465"/>
          </a:xfrm>
          <a:prstGeom prst="rect">
            <a:avLst/>
          </a:prstGeom>
        </p:spPr>
        <p:txBody>
          <a:bodyPr wrap="square">
            <a:normAutofit/>
          </a:bodyPr>
          <a:lstStyle/>
          <a:p>
            <a:pPr marL="228600" lvl="0" indent="-228600">
              <a:lnSpc>
                <a:spcPct val="120000"/>
              </a:lnSpc>
              <a:spcBef>
                <a:spcPct val="0"/>
              </a:spcBef>
              <a:buFont typeface="Arial" panose="020B0604020202020204" pitchFamily="34" charset="0"/>
              <a:buChar char="•"/>
              <a:defRPr/>
            </a:pPr>
            <a:r>
              <a:rPr lang="en-US" altLang="zh-CN" sz="1400" dirty="0">
                <a:cs typeface="+mn-ea"/>
                <a:sym typeface="+mn-lt"/>
              </a:rPr>
              <a:t>Find relative dataset</a:t>
            </a:r>
          </a:p>
          <a:p>
            <a:pPr marL="228600" lvl="0" indent="-228600">
              <a:lnSpc>
                <a:spcPct val="120000"/>
              </a:lnSpc>
              <a:spcBef>
                <a:spcPct val="0"/>
              </a:spcBef>
              <a:buFont typeface="Arial" panose="020B0604020202020204" pitchFamily="34" charset="0"/>
              <a:buChar char="•"/>
              <a:defRPr/>
            </a:pPr>
            <a:r>
              <a:rPr lang="en" altLang="zh-CN" sz="1400" dirty="0">
                <a:solidFill>
                  <a:srgbClr val="101214"/>
                </a:solidFill>
                <a:latin typeface="PingFang SC" panose="020B0400000000000000" pitchFamily="34" charset="-122"/>
                <a:ea typeface="PingFang SC" panose="020B0400000000000000" pitchFamily="34" charset="-122"/>
                <a:cs typeface="+mn-ea"/>
                <a:sym typeface="+mn-lt"/>
              </a:rPr>
              <a:t>Historical Data</a:t>
            </a:r>
          </a:p>
          <a:p>
            <a:pPr marL="228600" lvl="0" indent="-228600">
              <a:lnSpc>
                <a:spcPct val="120000"/>
              </a:lnSpc>
              <a:spcBef>
                <a:spcPct val="0"/>
              </a:spcBef>
              <a:buFont typeface="Arial" panose="020B0604020202020204" pitchFamily="34" charset="0"/>
              <a:buChar char="•"/>
              <a:defRPr/>
            </a:pPr>
            <a:r>
              <a:rPr lang="en" altLang="zh-CN" sz="1400" dirty="0">
                <a:solidFill>
                  <a:srgbClr val="101214"/>
                </a:solidFill>
                <a:latin typeface="PingFang SC" panose="020B0400000000000000" pitchFamily="34" charset="-122"/>
                <a:ea typeface="PingFang SC" panose="020B0400000000000000" pitchFamily="34" charset="-122"/>
                <a:cs typeface="+mn-ea"/>
                <a:sym typeface="+mn-lt"/>
              </a:rPr>
              <a:t>Scraping</a:t>
            </a:r>
            <a:endParaRPr lang="zh-CN" altLang="en-US" sz="1400" dirty="0">
              <a:cs typeface="+mn-ea"/>
              <a:sym typeface="+mn-lt"/>
            </a:endParaRPr>
          </a:p>
        </p:txBody>
      </p:sp>
      <p:sp>
        <p:nvSpPr>
          <p:cNvPr id="49" name="文本框 48">
            <a:extLst>
              <a:ext uri="{FF2B5EF4-FFF2-40B4-BE49-F238E27FC236}">
                <a16:creationId xmlns:a16="http://schemas.microsoft.com/office/drawing/2014/main" id="{FBC80839-C44D-F767-AC5E-C52DF548E459}"/>
              </a:ext>
            </a:extLst>
          </p:cNvPr>
          <p:cNvSpPr txBox="1"/>
          <p:nvPr/>
        </p:nvSpPr>
        <p:spPr bwMode="auto">
          <a:xfrm>
            <a:off x="1162096" y="4070353"/>
            <a:ext cx="2223986" cy="340735"/>
          </a:xfrm>
          <a:prstGeom prst="rect">
            <a:avLst/>
          </a:prstGeom>
          <a:noFill/>
        </p:spPr>
        <p:txBody>
          <a:bodyPr wrap="none" lIns="90000" tIns="46800" rIns="90000" bIns="46800" anchor="b" anchorCtr="1">
            <a:noAutofit/>
          </a:bodyPr>
          <a:lstStyle/>
          <a:p>
            <a:pPr algn="ctr" latinLnBrk="0"/>
            <a:r>
              <a:rPr lang="en" altLang="zh-CN" sz="2000" b="1" dirty="0">
                <a:solidFill>
                  <a:srgbClr val="101214"/>
                </a:solidFill>
                <a:latin typeface="PingFang SC" panose="020B0400000000000000" pitchFamily="34" charset="-122"/>
                <a:ea typeface="PingFang SC" panose="020B0400000000000000" pitchFamily="34" charset="-122"/>
              </a:rPr>
              <a:t>Data Scraping</a:t>
            </a:r>
            <a:endParaRPr lang="zh-CN" altLang="en-US" sz="2000" b="1" dirty="0">
              <a:effectLst/>
              <a:cs typeface="+mn-ea"/>
              <a:sym typeface="+mn-lt"/>
            </a:endParaRPr>
          </a:p>
        </p:txBody>
      </p:sp>
      <p:sp>
        <p:nvSpPr>
          <p:cNvPr id="50" name="矩形 49">
            <a:extLst>
              <a:ext uri="{FF2B5EF4-FFF2-40B4-BE49-F238E27FC236}">
                <a16:creationId xmlns:a16="http://schemas.microsoft.com/office/drawing/2014/main" id="{C9997C2B-E739-99B3-487D-51205DAAA41F}"/>
              </a:ext>
            </a:extLst>
          </p:cNvPr>
          <p:cNvSpPr/>
          <p:nvPr/>
        </p:nvSpPr>
        <p:spPr>
          <a:xfrm>
            <a:off x="5033226" y="4423357"/>
            <a:ext cx="2590062" cy="1604465"/>
          </a:xfrm>
          <a:prstGeom prst="rect">
            <a:avLst/>
          </a:prstGeom>
        </p:spPr>
        <p:txBody>
          <a:bodyPr wrap="square">
            <a:normAutofit/>
          </a:bodyPr>
          <a:lstStyle/>
          <a:p>
            <a:pPr marL="228600" lvl="0" indent="-228600">
              <a:lnSpc>
                <a:spcPct val="120000"/>
              </a:lnSpc>
              <a:spcBef>
                <a:spcPct val="0"/>
              </a:spcBef>
              <a:buFont typeface="Arial" panose="020B0604020202020204" pitchFamily="34" charset="0"/>
              <a:buChar char="•"/>
              <a:defRPr/>
            </a:pPr>
            <a:r>
              <a:rPr lang="en" altLang="zh-CN" sz="1400" dirty="0">
                <a:solidFill>
                  <a:srgbClr val="101214"/>
                </a:solidFill>
                <a:latin typeface="PingFang SC" panose="020B0400000000000000" pitchFamily="34" charset="-122"/>
                <a:ea typeface="PingFang SC" panose="020B0400000000000000" pitchFamily="34" charset="-122"/>
                <a:cs typeface="+mn-ea"/>
                <a:sym typeface="+mn-lt"/>
              </a:rPr>
              <a:t>API find distance</a:t>
            </a:r>
          </a:p>
          <a:p>
            <a:pPr marL="228600" lvl="0" indent="-228600">
              <a:lnSpc>
                <a:spcPct val="120000"/>
              </a:lnSpc>
              <a:spcBef>
                <a:spcPct val="0"/>
              </a:spcBef>
              <a:buFont typeface="Arial" panose="020B0604020202020204" pitchFamily="34" charset="0"/>
              <a:buChar char="•"/>
              <a:defRPr/>
            </a:pPr>
            <a:r>
              <a:rPr lang="en" altLang="zh-CN" sz="1400" dirty="0">
                <a:solidFill>
                  <a:srgbClr val="101214"/>
                </a:solidFill>
                <a:latin typeface="PingFang SC" panose="020B0400000000000000" pitchFamily="34" charset="-122"/>
                <a:ea typeface="PingFang SC" panose="020B0400000000000000" pitchFamily="34" charset="-122"/>
                <a:cs typeface="+mn-ea"/>
                <a:sym typeface="+mn-lt"/>
              </a:rPr>
              <a:t>Geo Analysis</a:t>
            </a:r>
          </a:p>
        </p:txBody>
      </p:sp>
      <p:sp>
        <p:nvSpPr>
          <p:cNvPr id="51" name="矩形 50">
            <a:extLst>
              <a:ext uri="{FF2B5EF4-FFF2-40B4-BE49-F238E27FC236}">
                <a16:creationId xmlns:a16="http://schemas.microsoft.com/office/drawing/2014/main" id="{F3E0B390-88BE-66E1-9285-F4F44F7DF26C}"/>
              </a:ext>
            </a:extLst>
          </p:cNvPr>
          <p:cNvSpPr/>
          <p:nvPr/>
        </p:nvSpPr>
        <p:spPr>
          <a:xfrm>
            <a:off x="3016877" y="1906966"/>
            <a:ext cx="2590062" cy="1604465"/>
          </a:xfrm>
          <a:prstGeom prst="rect">
            <a:avLst/>
          </a:prstGeom>
        </p:spPr>
        <p:txBody>
          <a:bodyPr wrap="square">
            <a:normAutofit/>
          </a:bodyPr>
          <a:lstStyle/>
          <a:p>
            <a:pPr marL="228600" lvl="0" indent="-228600">
              <a:lnSpc>
                <a:spcPct val="120000"/>
              </a:lnSpc>
              <a:spcBef>
                <a:spcPct val="0"/>
              </a:spcBef>
              <a:buFont typeface="Arial" panose="020B0604020202020204" pitchFamily="34" charset="0"/>
              <a:buChar char="•"/>
              <a:defRPr/>
            </a:pPr>
            <a:r>
              <a:rPr lang="en" altLang="zh-CN" sz="1400" dirty="0">
                <a:solidFill>
                  <a:srgbClr val="101214"/>
                </a:solidFill>
                <a:latin typeface="PingFang SC" panose="020B0400000000000000" pitchFamily="34" charset="-122"/>
                <a:ea typeface="PingFang SC" panose="020B0400000000000000" pitchFamily="34" charset="-122"/>
                <a:cs typeface="+mn-ea"/>
                <a:sym typeface="+mn-lt"/>
              </a:rPr>
              <a:t>Prediction for population and income.</a:t>
            </a:r>
          </a:p>
          <a:p>
            <a:pPr lvl="0">
              <a:lnSpc>
                <a:spcPct val="120000"/>
              </a:lnSpc>
              <a:spcBef>
                <a:spcPct val="0"/>
              </a:spcBef>
              <a:defRPr/>
            </a:pPr>
            <a:endParaRPr lang="en" altLang="zh-CN" sz="1400" dirty="0">
              <a:solidFill>
                <a:srgbClr val="101214"/>
              </a:solidFill>
              <a:latin typeface="PingFang SC" panose="020B0400000000000000" pitchFamily="34" charset="-122"/>
              <a:ea typeface="PingFang SC" panose="020B0400000000000000" pitchFamily="34" charset="-122"/>
              <a:cs typeface="+mn-ea"/>
              <a:sym typeface="+mn-lt"/>
            </a:endParaRPr>
          </a:p>
        </p:txBody>
      </p:sp>
      <p:sp>
        <p:nvSpPr>
          <p:cNvPr id="52" name="矩形 51">
            <a:extLst>
              <a:ext uri="{FF2B5EF4-FFF2-40B4-BE49-F238E27FC236}">
                <a16:creationId xmlns:a16="http://schemas.microsoft.com/office/drawing/2014/main" id="{C2FE6437-0820-2D37-C33B-F40259B3AB56}"/>
              </a:ext>
            </a:extLst>
          </p:cNvPr>
          <p:cNvSpPr/>
          <p:nvPr/>
        </p:nvSpPr>
        <p:spPr>
          <a:xfrm>
            <a:off x="8566549" y="4460955"/>
            <a:ext cx="2590062" cy="1604465"/>
          </a:xfrm>
          <a:prstGeom prst="rect">
            <a:avLst/>
          </a:prstGeom>
        </p:spPr>
        <p:txBody>
          <a:bodyPr wrap="square">
            <a:normAutofit/>
          </a:bodyPr>
          <a:lstStyle/>
          <a:p>
            <a:pPr marL="228600" lvl="0" indent="-228600">
              <a:lnSpc>
                <a:spcPct val="120000"/>
              </a:lnSpc>
              <a:spcBef>
                <a:spcPct val="0"/>
              </a:spcBef>
              <a:buFont typeface="Arial" panose="020B0604020202020204" pitchFamily="34" charset="0"/>
              <a:buChar char="•"/>
              <a:defRPr/>
            </a:pPr>
            <a:r>
              <a:rPr lang="en" altLang="zh-CN" sz="1400" dirty="0">
                <a:solidFill>
                  <a:srgbClr val="101214"/>
                </a:solidFill>
                <a:latin typeface="PingFang SC" panose="020B0400000000000000" pitchFamily="34" charset="-122"/>
                <a:ea typeface="PingFang SC" panose="020B0400000000000000" pitchFamily="34" charset="-122"/>
                <a:cs typeface="+mn-ea"/>
                <a:sym typeface="+mn-lt"/>
              </a:rPr>
              <a:t>Linear regression</a:t>
            </a:r>
          </a:p>
          <a:p>
            <a:pPr marL="228600" lvl="0" indent="-228600">
              <a:lnSpc>
                <a:spcPct val="120000"/>
              </a:lnSpc>
              <a:spcBef>
                <a:spcPct val="0"/>
              </a:spcBef>
              <a:buFont typeface="Arial" panose="020B0604020202020204" pitchFamily="34" charset="0"/>
              <a:buChar char="•"/>
              <a:defRPr/>
            </a:pPr>
            <a:r>
              <a:rPr lang="en" altLang="zh-CN" sz="1400" dirty="0">
                <a:solidFill>
                  <a:srgbClr val="101214"/>
                </a:solidFill>
                <a:latin typeface="PingFang SC" panose="020B0400000000000000" pitchFamily="34" charset="-122"/>
                <a:ea typeface="PingFang SC" panose="020B0400000000000000" pitchFamily="34" charset="-122"/>
                <a:cs typeface="+mn-ea"/>
                <a:sym typeface="+mn-lt"/>
              </a:rPr>
              <a:t>Random forest</a:t>
            </a:r>
          </a:p>
          <a:p>
            <a:pPr marL="228600" lvl="0" indent="-228600">
              <a:lnSpc>
                <a:spcPct val="120000"/>
              </a:lnSpc>
              <a:spcBef>
                <a:spcPct val="0"/>
              </a:spcBef>
              <a:buFont typeface="Arial" panose="020B0604020202020204" pitchFamily="34" charset="0"/>
              <a:buChar char="•"/>
              <a:defRPr/>
            </a:pPr>
            <a:r>
              <a:rPr lang="en" altLang="zh-CN" sz="1400" dirty="0">
                <a:solidFill>
                  <a:srgbClr val="101214"/>
                </a:solidFill>
                <a:latin typeface="PingFang SC" panose="020B0400000000000000" pitchFamily="34" charset="-122"/>
                <a:ea typeface="PingFang SC" panose="020B0400000000000000" pitchFamily="34" charset="-122"/>
                <a:cs typeface="+mn-ea"/>
                <a:sym typeface="+mn-lt"/>
              </a:rPr>
              <a:t>Error analysis</a:t>
            </a:r>
          </a:p>
          <a:p>
            <a:pPr marL="228600" lvl="0" indent="-228600">
              <a:lnSpc>
                <a:spcPct val="120000"/>
              </a:lnSpc>
              <a:spcBef>
                <a:spcPct val="0"/>
              </a:spcBef>
              <a:buFont typeface="Arial" panose="020B0604020202020204" pitchFamily="34" charset="0"/>
              <a:buChar char="•"/>
              <a:defRPr/>
            </a:pPr>
            <a:endParaRPr lang="en" altLang="zh-CN" sz="1400" dirty="0">
              <a:solidFill>
                <a:srgbClr val="101214"/>
              </a:solidFill>
              <a:latin typeface="PingFang SC" panose="020B0400000000000000" pitchFamily="34" charset="-122"/>
              <a:ea typeface="PingFang SC" panose="020B0400000000000000" pitchFamily="34" charset="-122"/>
              <a:cs typeface="+mn-ea"/>
              <a:sym typeface="+mn-lt"/>
            </a:endParaRPr>
          </a:p>
          <a:p>
            <a:pPr lvl="0">
              <a:lnSpc>
                <a:spcPct val="120000"/>
              </a:lnSpc>
              <a:spcBef>
                <a:spcPct val="0"/>
              </a:spcBef>
              <a:defRPr/>
            </a:pPr>
            <a:endParaRPr lang="en" altLang="zh-CN" sz="1400" dirty="0">
              <a:solidFill>
                <a:srgbClr val="101214"/>
              </a:solidFill>
              <a:latin typeface="PingFang SC" panose="020B0400000000000000" pitchFamily="34" charset="-122"/>
              <a:ea typeface="PingFang SC" panose="020B0400000000000000" pitchFamily="34" charset="-122"/>
              <a:cs typeface="+mn-ea"/>
              <a:sym typeface="+mn-lt"/>
            </a:endParaRPr>
          </a:p>
        </p:txBody>
      </p:sp>
      <p:sp>
        <p:nvSpPr>
          <p:cNvPr id="53" name="矩形 52">
            <a:extLst>
              <a:ext uri="{FF2B5EF4-FFF2-40B4-BE49-F238E27FC236}">
                <a16:creationId xmlns:a16="http://schemas.microsoft.com/office/drawing/2014/main" id="{97EA3F36-4F19-2837-C32E-29B44CF61EA9}"/>
              </a:ext>
            </a:extLst>
          </p:cNvPr>
          <p:cNvSpPr/>
          <p:nvPr/>
        </p:nvSpPr>
        <p:spPr>
          <a:xfrm>
            <a:off x="6820278" y="2000159"/>
            <a:ext cx="2590062" cy="1604465"/>
          </a:xfrm>
          <a:prstGeom prst="rect">
            <a:avLst/>
          </a:prstGeom>
        </p:spPr>
        <p:txBody>
          <a:bodyPr wrap="square">
            <a:normAutofit/>
          </a:bodyPr>
          <a:lstStyle/>
          <a:p>
            <a:pPr marL="285750" lvl="0" indent="-285750">
              <a:lnSpc>
                <a:spcPct val="120000"/>
              </a:lnSpc>
              <a:spcBef>
                <a:spcPct val="0"/>
              </a:spcBef>
              <a:buFont typeface="Arial" panose="020B0604020202020204" pitchFamily="34" charset="0"/>
              <a:buChar char="•"/>
              <a:defRPr/>
            </a:pPr>
            <a:r>
              <a:rPr lang="en" altLang="zh-CN" sz="1400" dirty="0">
                <a:solidFill>
                  <a:srgbClr val="101214"/>
                </a:solidFill>
                <a:latin typeface="PingFang SC" panose="020B0400000000000000" pitchFamily="34" charset="-122"/>
                <a:ea typeface="PingFang SC" panose="020B0400000000000000" pitchFamily="34" charset="-122"/>
                <a:cs typeface="+mn-ea"/>
                <a:sym typeface="+mn-lt"/>
              </a:rPr>
              <a:t>Stepwise selection</a:t>
            </a:r>
          </a:p>
        </p:txBody>
      </p:sp>
    </p:spTree>
    <p:extLst>
      <p:ext uri="{BB962C8B-B14F-4D97-AF65-F5344CB8AC3E}">
        <p14:creationId xmlns:p14="http://schemas.microsoft.com/office/powerpoint/2010/main" val="3574646468"/>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p:transition spd="med" advTm="3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B333700-2A3C-83D5-5C03-F73F3A6449F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矩形 3">
            <a:extLst>
              <a:ext uri="{FF2B5EF4-FFF2-40B4-BE49-F238E27FC236}">
                <a16:creationId xmlns:a16="http://schemas.microsoft.com/office/drawing/2014/main" id="{6F569F04-B5E0-8C8C-7712-B6D1D4446011}"/>
              </a:ext>
            </a:extLst>
          </p:cNvPr>
          <p:cNvSpPr/>
          <p:nvPr/>
        </p:nvSpPr>
        <p:spPr>
          <a:xfrm>
            <a:off x="0" y="274696"/>
            <a:ext cx="12191999" cy="6857995"/>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文本框 17"/>
          <p:cNvSpPr txBox="1"/>
          <p:nvPr/>
        </p:nvSpPr>
        <p:spPr>
          <a:xfrm>
            <a:off x="854543" y="1731188"/>
            <a:ext cx="10627923" cy="280968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 altLang="zh-CN" sz="2400" b="0" i="0" u="none" strike="noStrike" dirty="0">
                <a:solidFill>
                  <a:schemeClr val="bg1"/>
                </a:solidFill>
                <a:effectLst/>
                <a:latin typeface="PingFang SC" panose="020B0400000000000000" pitchFamily="34" charset="-122"/>
                <a:ea typeface="PingFang SC" panose="020B0400000000000000" pitchFamily="34" charset="-122"/>
              </a:rPr>
              <a:t>What are the most important internal and external features in predicting rental prices? </a:t>
            </a:r>
            <a:endParaRPr lang="en" altLang="zh-CN" sz="2400" dirty="0">
              <a:solidFill>
                <a:schemeClr val="bg1"/>
              </a:solidFill>
              <a:latin typeface="PingFang SC" panose="020B0400000000000000" pitchFamily="34" charset="-122"/>
              <a:ea typeface="PingFang SC" panose="020B0400000000000000" pitchFamily="34" charset="-122"/>
            </a:endParaRPr>
          </a:p>
          <a:p>
            <a:pPr marL="285750" indent="-285750">
              <a:lnSpc>
                <a:spcPct val="150000"/>
              </a:lnSpc>
              <a:buFont typeface="Arial" panose="020B0604020202020204" pitchFamily="34" charset="0"/>
              <a:buChar char="•"/>
            </a:pPr>
            <a:r>
              <a:rPr lang="en" altLang="zh-CN" sz="2400" b="0" i="0" u="none" strike="noStrike" dirty="0">
                <a:solidFill>
                  <a:schemeClr val="bg1"/>
                </a:solidFill>
                <a:effectLst/>
                <a:latin typeface="PingFang SC" panose="020B0400000000000000" pitchFamily="34" charset="-122"/>
                <a:ea typeface="PingFang SC" panose="020B0400000000000000" pitchFamily="34" charset="-122"/>
              </a:rPr>
              <a:t>What are the top 10 suburbs with the highest predicted growth rate? </a:t>
            </a:r>
            <a:endParaRPr lang="en" altLang="zh-CN" sz="2400" dirty="0">
              <a:solidFill>
                <a:schemeClr val="bg1"/>
              </a:solidFill>
              <a:latin typeface="PingFang SC" panose="020B0400000000000000" pitchFamily="34" charset="-122"/>
              <a:ea typeface="PingFang SC" panose="020B0400000000000000" pitchFamily="34" charset="-122"/>
            </a:endParaRPr>
          </a:p>
          <a:p>
            <a:pPr marL="285750" indent="-285750">
              <a:lnSpc>
                <a:spcPct val="150000"/>
              </a:lnSpc>
              <a:buFont typeface="Arial" panose="020B0604020202020204" pitchFamily="34" charset="0"/>
              <a:buChar char="•"/>
            </a:pPr>
            <a:r>
              <a:rPr lang="en" altLang="zh-CN" sz="2400" b="0" i="0" u="none" strike="noStrike" dirty="0">
                <a:solidFill>
                  <a:schemeClr val="bg1"/>
                </a:solidFill>
                <a:effectLst/>
                <a:latin typeface="PingFang SC" panose="020B0400000000000000" pitchFamily="34" charset="-122"/>
                <a:ea typeface="PingFang SC" panose="020B0400000000000000" pitchFamily="34" charset="-122"/>
              </a:rPr>
              <a:t>What are the most livable and affordable suburbs according to your chosen metrics?</a:t>
            </a:r>
            <a:endParaRPr lang="zh-CN" altLang="en-US" sz="2400" dirty="0">
              <a:solidFill>
                <a:schemeClr val="bg1"/>
              </a:solidFill>
              <a:cs typeface="+mn-ea"/>
              <a:sym typeface="+mn-lt"/>
            </a:endParaRPr>
          </a:p>
        </p:txBody>
      </p:sp>
      <p:sp>
        <p:nvSpPr>
          <p:cNvPr id="20" name="矩形 19"/>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文本框 20"/>
          <p:cNvSpPr txBox="1"/>
          <p:nvPr/>
        </p:nvSpPr>
        <p:spPr>
          <a:xfrm>
            <a:off x="854543" y="289802"/>
            <a:ext cx="2802224" cy="523220"/>
          </a:xfrm>
          <a:prstGeom prst="rect">
            <a:avLst/>
          </a:prstGeom>
          <a:noFill/>
        </p:spPr>
        <p:txBody>
          <a:bodyPr wrap="square" rtlCol="0">
            <a:spAutoFit/>
          </a:bodyPr>
          <a:lstStyle/>
          <a:p>
            <a:r>
              <a:rPr lang="en-US" altLang="zh-CN" sz="2800" dirty="0">
                <a:solidFill>
                  <a:schemeClr val="bg1"/>
                </a:solidFill>
                <a:cs typeface="+mn-ea"/>
                <a:sym typeface="+mn-lt"/>
              </a:rPr>
              <a:t>Questions</a:t>
            </a:r>
            <a:endParaRPr lang="zh-CN" altLang="en-US" sz="2800" dirty="0">
              <a:solidFill>
                <a:schemeClr val="bg1"/>
              </a:solidFill>
              <a:cs typeface="+mn-ea"/>
              <a:sym typeface="+mn-lt"/>
            </a:endParaRPr>
          </a:p>
        </p:txBody>
      </p:sp>
    </p:spTree>
    <p:extLst>
      <p:ext uri="{BB962C8B-B14F-4D97-AF65-F5344CB8AC3E}">
        <p14:creationId xmlns:p14="http://schemas.microsoft.com/office/powerpoint/2010/main" val="814370714"/>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73956CAC-7F0E-41E6-BCDA-0722F0914DB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矩形 5"/>
          <p:cNvSpPr/>
          <p:nvPr/>
        </p:nvSpPr>
        <p:spPr>
          <a:xfrm>
            <a:off x="0" y="4610509"/>
            <a:ext cx="5368413" cy="1663700"/>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356605" y="4704549"/>
            <a:ext cx="754730" cy="1569660"/>
          </a:xfrm>
          <a:prstGeom prst="rect">
            <a:avLst/>
          </a:prstGeom>
          <a:noFill/>
        </p:spPr>
        <p:txBody>
          <a:bodyPr wrap="square" rtlCol="0">
            <a:spAutoFit/>
          </a:bodyPr>
          <a:lstStyle/>
          <a:p>
            <a:r>
              <a:rPr lang="en-US" altLang="zh-CN" sz="9600" dirty="0">
                <a:solidFill>
                  <a:schemeClr val="bg1"/>
                </a:solidFill>
                <a:cs typeface="+mn-ea"/>
                <a:sym typeface="+mn-lt"/>
              </a:rPr>
              <a:t>1</a:t>
            </a:r>
            <a:endParaRPr lang="zh-CN" altLang="en-US" sz="9600" dirty="0">
              <a:solidFill>
                <a:schemeClr val="bg1"/>
              </a:solidFill>
              <a:cs typeface="+mn-ea"/>
              <a:sym typeface="+mn-lt"/>
            </a:endParaRPr>
          </a:p>
        </p:txBody>
      </p:sp>
      <p:sp>
        <p:nvSpPr>
          <p:cNvPr id="8" name="文本框 7"/>
          <p:cNvSpPr txBox="1"/>
          <p:nvPr/>
        </p:nvSpPr>
        <p:spPr>
          <a:xfrm>
            <a:off x="1946731" y="5227769"/>
            <a:ext cx="2498275" cy="523220"/>
          </a:xfrm>
          <a:prstGeom prst="rect">
            <a:avLst/>
          </a:prstGeom>
          <a:noFill/>
        </p:spPr>
        <p:txBody>
          <a:bodyPr wrap="square" rtlCol="0">
            <a:spAutoFit/>
          </a:bodyPr>
          <a:lstStyle/>
          <a:p>
            <a:r>
              <a:rPr lang="en-US" altLang="zh-CN" sz="2800" dirty="0">
                <a:solidFill>
                  <a:schemeClr val="bg1"/>
                </a:solidFill>
                <a:cs typeface="+mn-ea"/>
                <a:sym typeface="+mn-lt"/>
              </a:rPr>
              <a:t>Features?</a:t>
            </a:r>
            <a:endParaRPr lang="zh-CN" altLang="en-US" sz="2800" dirty="0">
              <a:solidFill>
                <a:schemeClr val="bg1"/>
              </a:solidFill>
              <a:cs typeface="+mn-ea"/>
              <a:sym typeface="+mn-lt"/>
            </a:endParaRPr>
          </a:p>
        </p:txBody>
      </p:sp>
      <p:sp>
        <p:nvSpPr>
          <p:cNvPr id="10" name="等腰三角形 9"/>
          <p:cNvSpPr/>
          <p:nvPr/>
        </p:nvSpPr>
        <p:spPr>
          <a:xfrm rot="8222601">
            <a:off x="1223677" y="4964451"/>
            <a:ext cx="187209" cy="316601"/>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等腰三角形 10"/>
          <p:cNvSpPr/>
          <p:nvPr/>
        </p:nvSpPr>
        <p:spPr>
          <a:xfrm rot="11849477">
            <a:off x="1544795" y="5009205"/>
            <a:ext cx="93353" cy="157875"/>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矩形 13"/>
          <p:cNvSpPr/>
          <p:nvPr/>
        </p:nvSpPr>
        <p:spPr>
          <a:xfrm>
            <a:off x="5397979" y="4610509"/>
            <a:ext cx="6794021" cy="1663700"/>
          </a:xfrm>
          <a:prstGeom prst="rect">
            <a:avLst/>
          </a:prstGeom>
          <a:solidFill>
            <a:schemeClr val="tx1">
              <a:alpha val="60000"/>
            </a:schemeClr>
          </a:solidFill>
          <a:ln>
            <a:solidFill>
              <a:schemeClr val="tx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文本框 8"/>
          <p:cNvSpPr txBox="1"/>
          <p:nvPr/>
        </p:nvSpPr>
        <p:spPr>
          <a:xfrm>
            <a:off x="5698102" y="5088142"/>
            <a:ext cx="6794021" cy="593689"/>
          </a:xfrm>
          <a:prstGeom prst="rect">
            <a:avLst/>
          </a:prstGeom>
          <a:noFill/>
        </p:spPr>
        <p:txBody>
          <a:bodyPr wrap="square" rtlCol="0">
            <a:spAutoFit/>
          </a:bodyPr>
          <a:lstStyle/>
          <a:p>
            <a:pPr>
              <a:lnSpc>
                <a:spcPct val="150000"/>
              </a:lnSpc>
            </a:pPr>
            <a:r>
              <a:rPr lang="en" altLang="zh-CN" sz="2400" dirty="0">
                <a:solidFill>
                  <a:schemeClr val="bg1"/>
                </a:solidFill>
                <a:latin typeface="PingFang SC" panose="020B0400000000000000" pitchFamily="34" charset="-122"/>
                <a:ea typeface="PingFang SC" panose="020B0400000000000000" pitchFamily="34" charset="-122"/>
              </a:rPr>
              <a:t>I</a:t>
            </a:r>
            <a:r>
              <a:rPr lang="en" altLang="zh-CN" sz="2400" b="0" i="0" u="none" strike="noStrike" dirty="0">
                <a:solidFill>
                  <a:schemeClr val="bg1"/>
                </a:solidFill>
                <a:effectLst/>
                <a:latin typeface="PingFang SC" panose="020B0400000000000000" pitchFamily="34" charset="-122"/>
                <a:ea typeface="PingFang SC" panose="020B0400000000000000" pitchFamily="34" charset="-122"/>
              </a:rPr>
              <a:t>mportant </a:t>
            </a:r>
            <a:r>
              <a:rPr lang="en" altLang="zh-CN" sz="2400" dirty="0">
                <a:solidFill>
                  <a:schemeClr val="bg1"/>
                </a:solidFill>
                <a:latin typeface="PingFang SC" panose="020B0400000000000000" pitchFamily="34" charset="-122"/>
                <a:ea typeface="PingFang SC" panose="020B0400000000000000" pitchFamily="34" charset="-122"/>
              </a:rPr>
              <a:t>I</a:t>
            </a:r>
            <a:r>
              <a:rPr lang="en" altLang="zh-CN" sz="2400" b="0" i="0" u="none" strike="noStrike" dirty="0">
                <a:solidFill>
                  <a:schemeClr val="bg1"/>
                </a:solidFill>
                <a:effectLst/>
                <a:latin typeface="PingFang SC" panose="020B0400000000000000" pitchFamily="34" charset="-122"/>
                <a:ea typeface="PingFang SC" panose="020B0400000000000000" pitchFamily="34" charset="-122"/>
              </a:rPr>
              <a:t>nternal and External </a:t>
            </a:r>
            <a:r>
              <a:rPr lang="en" altLang="zh-CN" sz="2400" dirty="0">
                <a:solidFill>
                  <a:schemeClr val="bg1"/>
                </a:solidFill>
                <a:latin typeface="PingFang SC" panose="020B0400000000000000" pitchFamily="34" charset="-122"/>
                <a:ea typeface="PingFang SC" panose="020B0400000000000000" pitchFamily="34" charset="-122"/>
              </a:rPr>
              <a:t>F</a:t>
            </a:r>
            <a:r>
              <a:rPr lang="en" altLang="zh-CN" sz="2400" b="0" i="0" u="none" strike="noStrike" dirty="0">
                <a:solidFill>
                  <a:schemeClr val="bg1"/>
                </a:solidFill>
                <a:effectLst/>
                <a:latin typeface="PingFang SC" panose="020B0400000000000000" pitchFamily="34" charset="-122"/>
                <a:ea typeface="PingFang SC" panose="020B0400000000000000" pitchFamily="34" charset="-122"/>
              </a:rPr>
              <a:t>eatures</a:t>
            </a:r>
            <a:endParaRPr lang="zh-CN" altLang="en-US" sz="2400" dirty="0">
              <a:solidFill>
                <a:schemeClr val="bg1"/>
              </a:solidFill>
              <a:cs typeface="+mn-ea"/>
              <a:sym typeface="+mn-lt"/>
            </a:endParaRPr>
          </a:p>
        </p:txBody>
      </p:sp>
    </p:spTree>
    <p:extLst>
      <p:ext uri="{BB962C8B-B14F-4D97-AF65-F5344CB8AC3E}">
        <p14:creationId xmlns:p14="http://schemas.microsoft.com/office/powerpoint/2010/main" val="267855333"/>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0C3933B-1C30-44CA-B5E8-C369B4233FA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14654" b="9761"/>
          <a:stretch/>
        </p:blipFill>
        <p:spPr>
          <a:xfrm>
            <a:off x="455772" y="1190172"/>
            <a:ext cx="6763657" cy="5149595"/>
          </a:xfrm>
          <a:prstGeom prst="rect">
            <a:avLst/>
          </a:prstGeom>
        </p:spPr>
      </p:pic>
      <p:sp>
        <p:nvSpPr>
          <p:cNvPr id="4" name="矩形 3"/>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文本框 5"/>
          <p:cNvSpPr txBox="1"/>
          <p:nvPr/>
        </p:nvSpPr>
        <p:spPr>
          <a:xfrm>
            <a:off x="777220" y="76047"/>
            <a:ext cx="3240143" cy="523220"/>
          </a:xfrm>
          <a:prstGeom prst="rect">
            <a:avLst/>
          </a:prstGeom>
          <a:noFill/>
        </p:spPr>
        <p:txBody>
          <a:bodyPr wrap="square" rtlCol="0">
            <a:spAutoFit/>
          </a:bodyPr>
          <a:lstStyle/>
          <a:p>
            <a:r>
              <a:rPr lang="en-US" altLang="zh-CN" sz="2800" dirty="0">
                <a:solidFill>
                  <a:srgbClr val="3B3C3E"/>
                </a:solidFill>
                <a:cs typeface="+mn-ea"/>
                <a:sym typeface="+mn-lt"/>
              </a:rPr>
              <a:t>Internal Features</a:t>
            </a:r>
            <a:endParaRPr lang="zh-CN" altLang="en-US" sz="2800" dirty="0">
              <a:solidFill>
                <a:srgbClr val="3B3C3E"/>
              </a:solidFill>
              <a:cs typeface="+mn-ea"/>
              <a:sym typeface="+mn-lt"/>
            </a:endParaRPr>
          </a:p>
        </p:txBody>
      </p:sp>
      <p:sp>
        <p:nvSpPr>
          <p:cNvPr id="21" name="矩形 20"/>
          <p:cNvSpPr/>
          <p:nvPr/>
        </p:nvSpPr>
        <p:spPr>
          <a:xfrm>
            <a:off x="7710394" y="1190172"/>
            <a:ext cx="1085262" cy="1087349"/>
          </a:xfrm>
          <a:prstGeom prst="rect">
            <a:avLst/>
          </a:prstGeom>
          <a:noFill/>
          <a:ln w="38100">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矩形 24"/>
          <p:cNvSpPr/>
          <p:nvPr/>
        </p:nvSpPr>
        <p:spPr>
          <a:xfrm>
            <a:off x="7976769" y="1436209"/>
            <a:ext cx="2754540" cy="12547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8029569" y="1561068"/>
            <a:ext cx="3459080" cy="461665"/>
          </a:xfrm>
          <a:prstGeom prst="rect">
            <a:avLst/>
          </a:prstGeom>
          <a:noFill/>
        </p:spPr>
        <p:txBody>
          <a:bodyPr wrap="square" rtlCol="0">
            <a:spAutoFit/>
          </a:bodyPr>
          <a:lstStyle/>
          <a:p>
            <a:r>
              <a:rPr lang="en-US" altLang="zh-CN" sz="2400" b="1" dirty="0">
                <a:solidFill>
                  <a:srgbClr val="3B3C3E"/>
                </a:solidFill>
                <a:cs typeface="+mn-ea"/>
                <a:sym typeface="+mn-lt"/>
              </a:rPr>
              <a:t>Important Features </a:t>
            </a:r>
            <a:endParaRPr lang="zh-CN" altLang="en-US" sz="2400" b="1" dirty="0">
              <a:solidFill>
                <a:srgbClr val="3B3C3E"/>
              </a:solidFill>
              <a:cs typeface="+mn-ea"/>
              <a:sym typeface="+mn-lt"/>
            </a:endParaRPr>
          </a:p>
        </p:txBody>
      </p:sp>
      <p:sp>
        <p:nvSpPr>
          <p:cNvPr id="26" name="文本框 25"/>
          <p:cNvSpPr txBox="1"/>
          <p:nvPr/>
        </p:nvSpPr>
        <p:spPr>
          <a:xfrm>
            <a:off x="7862657" y="2547643"/>
            <a:ext cx="4249512" cy="212090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 altLang="zh-CN" dirty="0">
                <a:solidFill>
                  <a:srgbClr val="3B3C3E"/>
                </a:solidFill>
                <a:cs typeface="+mn-ea"/>
                <a:sym typeface="+mn-lt"/>
              </a:rPr>
              <a:t>Longitude, Latitude</a:t>
            </a:r>
          </a:p>
          <a:p>
            <a:pPr marL="285750" indent="-285750">
              <a:lnSpc>
                <a:spcPct val="150000"/>
              </a:lnSpc>
              <a:buFont typeface="Arial" panose="020B0604020202020204" pitchFamily="34" charset="0"/>
              <a:buChar char="•"/>
            </a:pPr>
            <a:r>
              <a:rPr lang="en" altLang="zh-CN" dirty="0">
                <a:solidFill>
                  <a:srgbClr val="3B3C3E"/>
                </a:solidFill>
                <a:cs typeface="+mn-ea"/>
                <a:sym typeface="+mn-lt"/>
              </a:rPr>
              <a:t>Rental price per week</a:t>
            </a:r>
            <a:r>
              <a:rPr lang="zh-CN" altLang="en" dirty="0">
                <a:solidFill>
                  <a:srgbClr val="3B3C3E"/>
                </a:solidFill>
                <a:cs typeface="+mn-ea"/>
                <a:sym typeface="+mn-lt"/>
              </a:rPr>
              <a:t>，</a:t>
            </a:r>
          </a:p>
          <a:p>
            <a:pPr marL="285750" indent="-285750">
              <a:lnSpc>
                <a:spcPct val="150000"/>
              </a:lnSpc>
              <a:buFont typeface="Arial" panose="020B0604020202020204" pitchFamily="34" charset="0"/>
              <a:buChar char="•"/>
            </a:pPr>
            <a:r>
              <a:rPr lang="en" altLang="zh-CN" dirty="0">
                <a:solidFill>
                  <a:srgbClr val="3B3C3E"/>
                </a:solidFill>
                <a:cs typeface="+mn-ea"/>
                <a:sym typeface="+mn-lt"/>
              </a:rPr>
              <a:t>Property type </a:t>
            </a:r>
            <a:r>
              <a:rPr lang="en-US" altLang="zh-CN" dirty="0">
                <a:solidFill>
                  <a:srgbClr val="3B3C3E"/>
                </a:solidFill>
                <a:cs typeface="+mn-ea"/>
                <a:sym typeface="+mn-lt"/>
              </a:rPr>
              <a:t>(</a:t>
            </a:r>
            <a:r>
              <a:rPr lang="en" altLang="zh-CN" dirty="0">
                <a:solidFill>
                  <a:srgbClr val="3B3C3E"/>
                </a:solidFill>
                <a:cs typeface="+mn-ea"/>
                <a:sym typeface="+mn-lt"/>
              </a:rPr>
              <a:t>apartments, etc..</a:t>
            </a:r>
            <a:r>
              <a:rPr lang="en-US" altLang="zh-CN" dirty="0">
                <a:solidFill>
                  <a:srgbClr val="3B3C3E"/>
                </a:solidFill>
                <a:cs typeface="+mn-ea"/>
                <a:sym typeface="+mn-lt"/>
              </a:rPr>
              <a:t>)</a:t>
            </a:r>
            <a:endParaRPr lang="zh-CN" altLang="en" dirty="0">
              <a:solidFill>
                <a:srgbClr val="3B3C3E"/>
              </a:solidFill>
              <a:cs typeface="+mn-ea"/>
              <a:sym typeface="+mn-lt"/>
            </a:endParaRPr>
          </a:p>
          <a:p>
            <a:pPr marL="285750" indent="-285750">
              <a:lnSpc>
                <a:spcPct val="150000"/>
              </a:lnSpc>
              <a:buFont typeface="Arial" panose="020B0604020202020204" pitchFamily="34" charset="0"/>
              <a:buChar char="•"/>
            </a:pPr>
            <a:r>
              <a:rPr lang="en" altLang="zh-CN" dirty="0">
                <a:solidFill>
                  <a:srgbClr val="3B3C3E"/>
                </a:solidFill>
                <a:cs typeface="+mn-ea"/>
                <a:sym typeface="+mn-lt"/>
              </a:rPr>
              <a:t>Room number</a:t>
            </a:r>
          </a:p>
          <a:p>
            <a:pPr marL="285750" indent="-285750">
              <a:lnSpc>
                <a:spcPct val="150000"/>
              </a:lnSpc>
              <a:buFont typeface="Arial" panose="020B0604020202020204" pitchFamily="34" charset="0"/>
              <a:buChar char="•"/>
            </a:pPr>
            <a:r>
              <a:rPr lang="en" altLang="zh-CN" dirty="0">
                <a:solidFill>
                  <a:srgbClr val="3B3C3E"/>
                </a:solidFill>
                <a:cs typeface="+mn-ea"/>
                <a:sym typeface="+mn-lt"/>
              </a:rPr>
              <a:t>Postcode &amp; SA2 Region</a:t>
            </a:r>
          </a:p>
        </p:txBody>
      </p:sp>
      <p:sp>
        <p:nvSpPr>
          <p:cNvPr id="5" name="文本框 4">
            <a:extLst>
              <a:ext uri="{FF2B5EF4-FFF2-40B4-BE49-F238E27FC236}">
                <a16:creationId xmlns:a16="http://schemas.microsoft.com/office/drawing/2014/main" id="{CC3F9F0A-D393-C6D8-47B1-FDA606B0CB08}"/>
              </a:ext>
            </a:extLst>
          </p:cNvPr>
          <p:cNvSpPr txBox="1"/>
          <p:nvPr/>
        </p:nvSpPr>
        <p:spPr>
          <a:xfrm>
            <a:off x="8104519" y="2027983"/>
            <a:ext cx="3915688" cy="369332"/>
          </a:xfrm>
          <a:prstGeom prst="rect">
            <a:avLst/>
          </a:prstGeom>
          <a:noFill/>
        </p:spPr>
        <p:txBody>
          <a:bodyPr wrap="square" rtlCol="0">
            <a:spAutoFit/>
          </a:bodyPr>
          <a:lstStyle/>
          <a:p>
            <a:r>
              <a:rPr lang="en-US" altLang="zh-CN" dirty="0">
                <a:solidFill>
                  <a:srgbClr val="3B3C3E"/>
                </a:solidFill>
                <a:cs typeface="+mn-ea"/>
                <a:sym typeface="+mn-lt"/>
              </a:rPr>
              <a:t>Internal Features</a:t>
            </a:r>
            <a:endParaRPr lang="zh-CN" altLang="en-US" dirty="0">
              <a:solidFill>
                <a:srgbClr val="3B3C3E"/>
              </a:solidFill>
              <a:cs typeface="+mn-ea"/>
              <a:sym typeface="+mn-lt"/>
            </a:endParaRPr>
          </a:p>
        </p:txBody>
      </p:sp>
    </p:spTree>
    <p:extLst>
      <p:ext uri="{BB962C8B-B14F-4D97-AF65-F5344CB8AC3E}">
        <p14:creationId xmlns:p14="http://schemas.microsoft.com/office/powerpoint/2010/main" val="1963473700"/>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495C1CAE-6CCA-4465-B052-67FFD3103B6C}"/>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5232" t="8079" r="3191" b="8079"/>
          <a:stretch/>
        </p:blipFill>
        <p:spPr>
          <a:xfrm>
            <a:off x="9078467" y="554182"/>
            <a:ext cx="2630659" cy="5749636"/>
          </a:xfrm>
          <a:prstGeom prst="rect">
            <a:avLst/>
          </a:prstGeom>
        </p:spPr>
      </p:pic>
      <p:pic>
        <p:nvPicPr>
          <p:cNvPr id="3" name="图片 2">
            <a:extLst>
              <a:ext uri="{FF2B5EF4-FFF2-40B4-BE49-F238E27FC236}">
                <a16:creationId xmlns:a16="http://schemas.microsoft.com/office/drawing/2014/main" id="{C5DEACBD-3813-4353-9A26-07249B7232E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50654" t="8079" r="27066" b="7210"/>
          <a:stretch/>
        </p:blipFill>
        <p:spPr>
          <a:xfrm>
            <a:off x="6230542" y="554182"/>
            <a:ext cx="2716379" cy="5749636"/>
          </a:xfrm>
          <a:prstGeom prst="rect">
            <a:avLst/>
          </a:prstGeom>
        </p:spPr>
      </p:pic>
      <p:sp>
        <p:nvSpPr>
          <p:cNvPr id="4" name="矩形 3"/>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矩形 5"/>
          <p:cNvSpPr/>
          <p:nvPr/>
        </p:nvSpPr>
        <p:spPr>
          <a:xfrm>
            <a:off x="428017" y="1501152"/>
            <a:ext cx="1085262" cy="1087349"/>
          </a:xfrm>
          <a:prstGeom prst="rect">
            <a:avLst/>
          </a:prstGeom>
          <a:noFill/>
          <a:ln w="38100">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7" name="直接连接符 6"/>
          <p:cNvCxnSpPr/>
          <p:nvPr/>
        </p:nvCxnSpPr>
        <p:spPr>
          <a:xfrm>
            <a:off x="1513279" y="1633342"/>
            <a:ext cx="0" cy="95515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747191" y="1872046"/>
            <a:ext cx="3529835" cy="830997"/>
          </a:xfrm>
          <a:prstGeom prst="rect">
            <a:avLst/>
          </a:prstGeom>
          <a:noFill/>
        </p:spPr>
        <p:txBody>
          <a:bodyPr wrap="square" rtlCol="0">
            <a:spAutoFit/>
          </a:bodyPr>
          <a:lstStyle/>
          <a:p>
            <a:r>
              <a:rPr lang="en-US" altLang="zh-CN" sz="2400" b="1" dirty="0">
                <a:solidFill>
                  <a:srgbClr val="3B3C3E"/>
                </a:solidFill>
                <a:cs typeface="+mn-ea"/>
                <a:sym typeface="+mn-lt"/>
              </a:rPr>
              <a:t>Important Features </a:t>
            </a:r>
            <a:endParaRPr lang="zh-CN" altLang="en-US" sz="2400" b="1" dirty="0">
              <a:solidFill>
                <a:srgbClr val="3B3C3E"/>
              </a:solidFill>
              <a:cs typeface="+mn-ea"/>
              <a:sym typeface="+mn-lt"/>
            </a:endParaRPr>
          </a:p>
          <a:p>
            <a:endParaRPr lang="zh-CN" altLang="en-US" sz="2400" b="1" dirty="0">
              <a:cs typeface="+mn-ea"/>
              <a:sym typeface="+mn-lt"/>
            </a:endParaRPr>
          </a:p>
        </p:txBody>
      </p:sp>
      <p:cxnSp>
        <p:nvCxnSpPr>
          <p:cNvPr id="9" name="直接连接符 8"/>
          <p:cNvCxnSpPr/>
          <p:nvPr/>
        </p:nvCxnSpPr>
        <p:spPr>
          <a:xfrm flipH="1" flipV="1">
            <a:off x="615326" y="2587346"/>
            <a:ext cx="1263730" cy="2309"/>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747192" y="2338961"/>
            <a:ext cx="3915688" cy="646331"/>
          </a:xfrm>
          <a:prstGeom prst="rect">
            <a:avLst/>
          </a:prstGeom>
          <a:noFill/>
        </p:spPr>
        <p:txBody>
          <a:bodyPr wrap="square" rtlCol="0">
            <a:spAutoFit/>
          </a:bodyPr>
          <a:lstStyle/>
          <a:p>
            <a:r>
              <a:rPr lang="en-US" altLang="zh-CN" dirty="0">
                <a:solidFill>
                  <a:srgbClr val="3B3C3E"/>
                </a:solidFill>
                <a:cs typeface="+mn-ea"/>
                <a:sym typeface="+mn-lt"/>
              </a:rPr>
              <a:t>External Features</a:t>
            </a:r>
            <a:endParaRPr lang="zh-CN" altLang="en-US" dirty="0">
              <a:solidFill>
                <a:srgbClr val="3B3C3E"/>
              </a:solidFill>
              <a:cs typeface="+mn-ea"/>
              <a:sym typeface="+mn-lt"/>
            </a:endParaRPr>
          </a:p>
          <a:p>
            <a:endParaRPr lang="zh-CN" altLang="en-US" dirty="0">
              <a:cs typeface="+mn-ea"/>
              <a:sym typeface="+mn-lt"/>
            </a:endParaRPr>
          </a:p>
        </p:txBody>
      </p:sp>
      <p:sp>
        <p:nvSpPr>
          <p:cNvPr id="11" name="文本框 10"/>
          <p:cNvSpPr txBox="1"/>
          <p:nvPr/>
        </p:nvSpPr>
        <p:spPr>
          <a:xfrm>
            <a:off x="428017" y="3087585"/>
            <a:ext cx="5423351" cy="295189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 altLang="zh-CN" dirty="0">
                <a:solidFill>
                  <a:srgbClr val="101214"/>
                </a:solidFill>
                <a:latin typeface="PingFang SC" panose="020B0400000000000000" pitchFamily="34" charset="-122"/>
                <a:ea typeface="PingFang SC" panose="020B0400000000000000" pitchFamily="34" charset="-122"/>
              </a:rPr>
              <a:t>SA2 Region </a:t>
            </a:r>
          </a:p>
          <a:p>
            <a:pPr marL="285750" indent="-285750">
              <a:lnSpc>
                <a:spcPct val="150000"/>
              </a:lnSpc>
              <a:buFont typeface="Arial" panose="020B0604020202020204" pitchFamily="34" charset="0"/>
              <a:buChar char="•"/>
            </a:pPr>
            <a:r>
              <a:rPr lang="en" altLang="zh-CN" b="0" i="0" u="none" strike="noStrike" dirty="0">
                <a:solidFill>
                  <a:srgbClr val="101214"/>
                </a:solidFill>
                <a:effectLst/>
                <a:latin typeface="PingFang SC" panose="020B0400000000000000" pitchFamily="34" charset="-122"/>
                <a:ea typeface="PingFang SC" panose="020B0400000000000000" pitchFamily="34" charset="-122"/>
              </a:rPr>
              <a:t>Total population. </a:t>
            </a:r>
          </a:p>
          <a:p>
            <a:pPr marL="285750" indent="-285750">
              <a:lnSpc>
                <a:spcPct val="150000"/>
              </a:lnSpc>
              <a:buFont typeface="Arial" panose="020B0604020202020204" pitchFamily="34" charset="0"/>
              <a:buChar char="•"/>
            </a:pPr>
            <a:r>
              <a:rPr lang="en" altLang="zh-CN" b="0" i="0" u="none" strike="noStrike" dirty="0">
                <a:solidFill>
                  <a:srgbClr val="101214"/>
                </a:solidFill>
                <a:effectLst/>
                <a:latin typeface="PingFang SC" panose="020B0400000000000000" pitchFamily="34" charset="-122"/>
                <a:ea typeface="PingFang SC" panose="020B0400000000000000" pitchFamily="34" charset="-122"/>
              </a:rPr>
              <a:t>Income</a:t>
            </a:r>
          </a:p>
          <a:p>
            <a:pPr marL="285750" indent="-285750">
              <a:lnSpc>
                <a:spcPct val="150000"/>
              </a:lnSpc>
              <a:buFont typeface="Arial" panose="020B0604020202020204" pitchFamily="34" charset="0"/>
              <a:buChar char="•"/>
            </a:pPr>
            <a:r>
              <a:rPr lang="en" altLang="zh-CN" b="0" i="0" u="none" strike="noStrike" dirty="0">
                <a:solidFill>
                  <a:srgbClr val="101214"/>
                </a:solidFill>
                <a:effectLst/>
                <a:latin typeface="PingFang SC" panose="020B0400000000000000" pitchFamily="34" charset="-122"/>
                <a:ea typeface="PingFang SC" panose="020B0400000000000000" pitchFamily="34" charset="-122"/>
              </a:rPr>
              <a:t>Distance to school</a:t>
            </a:r>
            <a:r>
              <a:rPr lang="zh-CN" altLang="en-US" b="0" i="0" u="none" strike="noStrike" dirty="0">
                <a:solidFill>
                  <a:srgbClr val="101214"/>
                </a:solidFill>
                <a:effectLst/>
                <a:latin typeface="PingFang SC" panose="020B0400000000000000" pitchFamily="34" charset="-122"/>
                <a:ea typeface="PingFang SC" panose="020B0400000000000000" pitchFamily="34" charset="-122"/>
              </a:rPr>
              <a:t> </a:t>
            </a:r>
            <a:r>
              <a:rPr lang="en-US" altLang="zh-CN" b="0" i="0" u="none" strike="noStrike" dirty="0">
                <a:solidFill>
                  <a:srgbClr val="101214"/>
                </a:solidFill>
                <a:effectLst/>
                <a:latin typeface="PingFang SC" panose="020B0400000000000000" pitchFamily="34" charset="-122"/>
                <a:ea typeface="PingFang SC" panose="020B0400000000000000" pitchFamily="34" charset="-122"/>
              </a:rPr>
              <a:t>&amp;</a:t>
            </a:r>
            <a:r>
              <a:rPr lang="zh-CN" altLang="en-US" b="0" i="0" u="none" strike="noStrike" dirty="0">
                <a:solidFill>
                  <a:srgbClr val="101214"/>
                </a:solidFill>
                <a:effectLst/>
                <a:latin typeface="PingFang SC" panose="020B0400000000000000" pitchFamily="34" charset="-122"/>
                <a:ea typeface="PingFang SC" panose="020B0400000000000000" pitchFamily="34" charset="-122"/>
              </a:rPr>
              <a:t> </a:t>
            </a:r>
            <a:r>
              <a:rPr lang="en-US" altLang="zh-CN" b="0" i="0" u="none" strike="noStrike" dirty="0">
                <a:solidFill>
                  <a:srgbClr val="101214"/>
                </a:solidFill>
                <a:effectLst/>
                <a:latin typeface="PingFang SC" panose="020B0400000000000000" pitchFamily="34" charset="-122"/>
                <a:ea typeface="PingFang SC" panose="020B0400000000000000" pitchFamily="34" charset="-122"/>
              </a:rPr>
              <a:t>train station</a:t>
            </a:r>
            <a:r>
              <a:rPr lang="en" altLang="zh-CN" b="0" i="0" u="none" strike="noStrike" dirty="0">
                <a:solidFill>
                  <a:srgbClr val="101214"/>
                </a:solidFill>
                <a:effectLst/>
                <a:latin typeface="PingFang SC" panose="020B0400000000000000" pitchFamily="34" charset="-122"/>
                <a:ea typeface="PingFang SC" panose="020B0400000000000000" pitchFamily="34" charset="-122"/>
              </a:rPr>
              <a:t> </a:t>
            </a:r>
          </a:p>
          <a:p>
            <a:pPr marL="285750" indent="-285750">
              <a:lnSpc>
                <a:spcPct val="150000"/>
              </a:lnSpc>
              <a:buFont typeface="Arial" panose="020B0604020202020204" pitchFamily="34" charset="0"/>
              <a:buChar char="•"/>
            </a:pPr>
            <a:r>
              <a:rPr lang="en" altLang="zh-CN" dirty="0">
                <a:solidFill>
                  <a:srgbClr val="101214"/>
                </a:solidFill>
                <a:latin typeface="PingFang SC" panose="020B0400000000000000" pitchFamily="34" charset="-122"/>
                <a:ea typeface="PingFang SC" panose="020B0400000000000000" pitchFamily="34" charset="-122"/>
              </a:rPr>
              <a:t>P</a:t>
            </a:r>
            <a:r>
              <a:rPr lang="en" altLang="zh-CN" b="0" i="0" u="none" strike="noStrike" dirty="0">
                <a:solidFill>
                  <a:srgbClr val="101214"/>
                </a:solidFill>
                <a:effectLst/>
                <a:latin typeface="PingFang SC" panose="020B0400000000000000" pitchFamily="34" charset="-122"/>
                <a:ea typeface="PingFang SC" panose="020B0400000000000000" pitchFamily="34" charset="-122"/>
              </a:rPr>
              <a:t>ublic transport</a:t>
            </a:r>
          </a:p>
          <a:p>
            <a:pPr marL="285750" indent="-285750">
              <a:lnSpc>
                <a:spcPct val="150000"/>
              </a:lnSpc>
              <a:buFont typeface="Arial" panose="020B0604020202020204" pitchFamily="34" charset="0"/>
              <a:buChar char="•"/>
            </a:pPr>
            <a:r>
              <a:rPr lang="en" altLang="zh-CN" b="0" i="0" u="none" strike="noStrike" dirty="0">
                <a:solidFill>
                  <a:srgbClr val="101214"/>
                </a:solidFill>
                <a:effectLst/>
                <a:latin typeface="PingFang SC" panose="020B0400000000000000" pitchFamily="34" charset="-122"/>
                <a:ea typeface="PingFang SC" panose="020B0400000000000000" pitchFamily="34" charset="-122"/>
              </a:rPr>
              <a:t>Interest rate</a:t>
            </a:r>
            <a:endParaRPr lang="zh-CN" altLang="en-US" dirty="0">
              <a:solidFill>
                <a:srgbClr val="3B3C3E"/>
              </a:solidFill>
              <a:cs typeface="+mn-ea"/>
              <a:sym typeface="+mn-lt"/>
            </a:endParaRPr>
          </a:p>
          <a:p>
            <a:pPr>
              <a:lnSpc>
                <a:spcPct val="150000"/>
              </a:lnSpc>
            </a:pPr>
            <a:endParaRPr lang="zh-CN" altLang="en-US" dirty="0">
              <a:cs typeface="+mn-ea"/>
              <a:sym typeface="+mn-lt"/>
            </a:endParaRPr>
          </a:p>
        </p:txBody>
      </p:sp>
      <p:sp>
        <p:nvSpPr>
          <p:cNvPr id="2" name="文本框 1">
            <a:extLst>
              <a:ext uri="{FF2B5EF4-FFF2-40B4-BE49-F238E27FC236}">
                <a16:creationId xmlns:a16="http://schemas.microsoft.com/office/drawing/2014/main" id="{3DAB8B9A-4AD4-7B85-ED51-639FCB014914}"/>
              </a:ext>
            </a:extLst>
          </p:cNvPr>
          <p:cNvSpPr txBox="1"/>
          <p:nvPr/>
        </p:nvSpPr>
        <p:spPr>
          <a:xfrm>
            <a:off x="777220" y="76047"/>
            <a:ext cx="3390045" cy="523220"/>
          </a:xfrm>
          <a:prstGeom prst="rect">
            <a:avLst/>
          </a:prstGeom>
          <a:noFill/>
        </p:spPr>
        <p:txBody>
          <a:bodyPr wrap="square" rtlCol="0">
            <a:spAutoFit/>
          </a:bodyPr>
          <a:lstStyle/>
          <a:p>
            <a:r>
              <a:rPr lang="en-US" altLang="zh-CN" sz="2800" dirty="0">
                <a:solidFill>
                  <a:srgbClr val="3B3C3E"/>
                </a:solidFill>
                <a:cs typeface="+mn-ea"/>
                <a:sym typeface="+mn-lt"/>
              </a:rPr>
              <a:t>External Features</a:t>
            </a:r>
            <a:endParaRPr lang="zh-CN" altLang="en-US" sz="2800" dirty="0">
              <a:solidFill>
                <a:srgbClr val="3B3C3E"/>
              </a:solidFill>
              <a:cs typeface="+mn-ea"/>
              <a:sym typeface="+mn-lt"/>
            </a:endParaRPr>
          </a:p>
        </p:txBody>
      </p:sp>
    </p:spTree>
    <p:extLst>
      <p:ext uri="{BB962C8B-B14F-4D97-AF65-F5344CB8AC3E}">
        <p14:creationId xmlns:p14="http://schemas.microsoft.com/office/powerpoint/2010/main" val="333518007"/>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xmlns:a14="http://schemas.microsoft.com/office/drawing/2010/main">
      <p:transition spd="med"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854085" y="1692588"/>
            <a:ext cx="10483829" cy="2643437"/>
            <a:chOff x="1484702" y="2960951"/>
            <a:chExt cx="9219809" cy="2324722"/>
          </a:xfrm>
        </p:grpSpPr>
        <p:grpSp>
          <p:nvGrpSpPr>
            <p:cNvPr id="3" name="组合 2"/>
            <p:cNvGrpSpPr/>
            <p:nvPr/>
          </p:nvGrpSpPr>
          <p:grpSpPr>
            <a:xfrm>
              <a:off x="2248009" y="2960951"/>
              <a:ext cx="7695984" cy="925891"/>
              <a:chOff x="3188549" y="4967392"/>
              <a:chExt cx="13739701" cy="1652999"/>
            </a:xfrm>
          </p:grpSpPr>
          <p:grpSp>
            <p:nvGrpSpPr>
              <p:cNvPr id="16" name="组合 15"/>
              <p:cNvGrpSpPr/>
              <p:nvPr/>
            </p:nvGrpSpPr>
            <p:grpSpPr>
              <a:xfrm>
                <a:off x="3188549" y="4967393"/>
                <a:ext cx="1652995" cy="1652995"/>
                <a:chOff x="1848180" y="2646831"/>
                <a:chExt cx="1652995" cy="1652995"/>
              </a:xfrm>
            </p:grpSpPr>
            <p:sp>
              <p:nvSpPr>
                <p:cNvPr id="23" name="椭圆 22"/>
                <p:cNvSpPr/>
                <p:nvPr/>
              </p:nvSpPr>
              <p:spPr>
                <a:xfrm>
                  <a:off x="1848180" y="2646831"/>
                  <a:ext cx="1652995" cy="165299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4" name="任意多边形 23"/>
                <p:cNvSpPr/>
                <p:nvPr/>
              </p:nvSpPr>
              <p:spPr>
                <a:xfrm>
                  <a:off x="2349314" y="3118166"/>
                  <a:ext cx="650725" cy="532372"/>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chemeClr val="bg2"/>
                </a:solidFill>
                <a:ln w="12700">
                  <a:miter lim="400000"/>
                </a:ln>
              </p:spPr>
              <p:txBody>
                <a:bodyPr anchor="ctr"/>
                <a:lstStyle/>
                <a:p>
                  <a:pPr algn="ctr"/>
                  <a:endParaRPr>
                    <a:cs typeface="+mn-ea"/>
                    <a:sym typeface="+mn-lt"/>
                  </a:endParaRPr>
                </a:p>
              </p:txBody>
            </p:sp>
          </p:grpSp>
          <p:grpSp>
            <p:nvGrpSpPr>
              <p:cNvPr id="17" name="组合 16"/>
              <p:cNvGrpSpPr/>
              <p:nvPr/>
            </p:nvGrpSpPr>
            <p:grpSpPr>
              <a:xfrm>
                <a:off x="9231902" y="4967396"/>
                <a:ext cx="1652995" cy="1652995"/>
                <a:chOff x="1848180" y="5050524"/>
                <a:chExt cx="1652995" cy="1652995"/>
              </a:xfrm>
            </p:grpSpPr>
            <p:sp>
              <p:nvSpPr>
                <p:cNvPr id="21" name="椭圆 20"/>
                <p:cNvSpPr/>
                <p:nvPr/>
              </p:nvSpPr>
              <p:spPr>
                <a:xfrm>
                  <a:off x="1848180" y="5050524"/>
                  <a:ext cx="1652995" cy="1652995"/>
                </a:xfrm>
                <a:prstGeom prst="ellipse">
                  <a:avLst/>
                </a:prstGeom>
                <a:solidFill>
                  <a:srgbClr val="FE983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2" name="任意多边形 21"/>
                <p:cNvSpPr/>
                <p:nvPr/>
              </p:nvSpPr>
              <p:spPr>
                <a:xfrm>
                  <a:off x="2408470" y="5551682"/>
                  <a:ext cx="532412" cy="650677"/>
                </a:xfrm>
                <a:custGeom>
                  <a:avLst/>
                  <a:gdLst/>
                  <a:ahLst/>
                  <a:cxnLst>
                    <a:cxn ang="0">
                      <a:pos x="wd2" y="hd2"/>
                    </a:cxn>
                    <a:cxn ang="5400000">
                      <a:pos x="wd2" y="hd2"/>
                    </a:cxn>
                    <a:cxn ang="10800000">
                      <a:pos x="wd2" y="hd2"/>
                    </a:cxn>
                    <a:cxn ang="16200000">
                      <a:pos x="wd2" y="hd2"/>
                    </a:cxn>
                  </a:cxnLst>
                  <a:rect l="0" t="0" r="r" b="b"/>
                  <a:pathLst>
                    <a:path w="21600" h="21600" extrusionOk="0">
                      <a:moveTo>
                        <a:pt x="13800" y="18655"/>
                      </a:moveTo>
                      <a:cubicBezTo>
                        <a:pt x="13468" y="18655"/>
                        <a:pt x="13200" y="18874"/>
                        <a:pt x="13200" y="19145"/>
                      </a:cubicBezTo>
                      <a:cubicBezTo>
                        <a:pt x="13200" y="19417"/>
                        <a:pt x="13468" y="19636"/>
                        <a:pt x="13800" y="19636"/>
                      </a:cubicBezTo>
                      <a:cubicBezTo>
                        <a:pt x="14132" y="19636"/>
                        <a:pt x="14400" y="19417"/>
                        <a:pt x="14400" y="19145"/>
                      </a:cubicBezTo>
                      <a:cubicBezTo>
                        <a:pt x="14400" y="18874"/>
                        <a:pt x="14132" y="18655"/>
                        <a:pt x="13800" y="18655"/>
                      </a:cubicBezTo>
                      <a:moveTo>
                        <a:pt x="10200" y="15709"/>
                      </a:moveTo>
                      <a:cubicBezTo>
                        <a:pt x="9868" y="15709"/>
                        <a:pt x="9600" y="15490"/>
                        <a:pt x="9600" y="15218"/>
                      </a:cubicBezTo>
                      <a:cubicBezTo>
                        <a:pt x="9600" y="14947"/>
                        <a:pt x="9868" y="14727"/>
                        <a:pt x="10200" y="14727"/>
                      </a:cubicBezTo>
                      <a:cubicBezTo>
                        <a:pt x="10532" y="14727"/>
                        <a:pt x="10800" y="14947"/>
                        <a:pt x="10800" y="15218"/>
                      </a:cubicBezTo>
                      <a:cubicBezTo>
                        <a:pt x="10800" y="15490"/>
                        <a:pt x="10532" y="15709"/>
                        <a:pt x="10200" y="15709"/>
                      </a:cubicBezTo>
                      <a:moveTo>
                        <a:pt x="10200" y="13745"/>
                      </a:moveTo>
                      <a:cubicBezTo>
                        <a:pt x="9206" y="13745"/>
                        <a:pt x="8400" y="14405"/>
                        <a:pt x="8400" y="15218"/>
                      </a:cubicBezTo>
                      <a:cubicBezTo>
                        <a:pt x="8400" y="16031"/>
                        <a:pt x="9206" y="16691"/>
                        <a:pt x="10200" y="16691"/>
                      </a:cubicBezTo>
                      <a:cubicBezTo>
                        <a:pt x="11194" y="16691"/>
                        <a:pt x="12000" y="16031"/>
                        <a:pt x="12000" y="15218"/>
                      </a:cubicBezTo>
                      <a:cubicBezTo>
                        <a:pt x="12000" y="14405"/>
                        <a:pt x="11194" y="13745"/>
                        <a:pt x="10200" y="13745"/>
                      </a:cubicBezTo>
                      <a:moveTo>
                        <a:pt x="15600" y="13745"/>
                      </a:moveTo>
                      <a:cubicBezTo>
                        <a:pt x="14938" y="13745"/>
                        <a:pt x="14400" y="14186"/>
                        <a:pt x="14400" y="14727"/>
                      </a:cubicBezTo>
                      <a:cubicBezTo>
                        <a:pt x="14400" y="15269"/>
                        <a:pt x="14938" y="15709"/>
                        <a:pt x="15600" y="15709"/>
                      </a:cubicBezTo>
                      <a:cubicBezTo>
                        <a:pt x="16262" y="15709"/>
                        <a:pt x="16800" y="15269"/>
                        <a:pt x="16800" y="14727"/>
                      </a:cubicBezTo>
                      <a:cubicBezTo>
                        <a:pt x="16800" y="14186"/>
                        <a:pt x="16262" y="13745"/>
                        <a:pt x="15600" y="13745"/>
                      </a:cubicBezTo>
                      <a:moveTo>
                        <a:pt x="14400" y="20618"/>
                      </a:moveTo>
                      <a:lnTo>
                        <a:pt x="7200" y="20618"/>
                      </a:lnTo>
                      <a:cubicBezTo>
                        <a:pt x="3892" y="20618"/>
                        <a:pt x="1200" y="18416"/>
                        <a:pt x="1200" y="15709"/>
                      </a:cubicBezTo>
                      <a:cubicBezTo>
                        <a:pt x="1200" y="13123"/>
                        <a:pt x="2182" y="11620"/>
                        <a:pt x="3320" y="9880"/>
                      </a:cubicBezTo>
                      <a:cubicBezTo>
                        <a:pt x="3477" y="9639"/>
                        <a:pt x="3636" y="9392"/>
                        <a:pt x="3797" y="9140"/>
                      </a:cubicBezTo>
                      <a:cubicBezTo>
                        <a:pt x="3905" y="9093"/>
                        <a:pt x="6420" y="8038"/>
                        <a:pt x="9814" y="9625"/>
                      </a:cubicBezTo>
                      <a:cubicBezTo>
                        <a:pt x="10959" y="10160"/>
                        <a:pt x="12064" y="10360"/>
                        <a:pt x="13079" y="10360"/>
                      </a:cubicBezTo>
                      <a:cubicBezTo>
                        <a:pt x="15152" y="10360"/>
                        <a:pt x="16846" y="9523"/>
                        <a:pt x="17711" y="8991"/>
                      </a:cubicBezTo>
                      <a:cubicBezTo>
                        <a:pt x="17902" y="9295"/>
                        <a:pt x="18093" y="9592"/>
                        <a:pt x="18280" y="9880"/>
                      </a:cubicBezTo>
                      <a:cubicBezTo>
                        <a:pt x="19418" y="11620"/>
                        <a:pt x="20400" y="13123"/>
                        <a:pt x="20400" y="15709"/>
                      </a:cubicBezTo>
                      <a:cubicBezTo>
                        <a:pt x="20400" y="18416"/>
                        <a:pt x="17708" y="20618"/>
                        <a:pt x="14400" y="20618"/>
                      </a:cubicBezTo>
                      <a:moveTo>
                        <a:pt x="5967" y="2945"/>
                      </a:moveTo>
                      <a:lnTo>
                        <a:pt x="15633" y="2945"/>
                      </a:lnTo>
                      <a:cubicBezTo>
                        <a:pt x="15782" y="5133"/>
                        <a:pt x="16425" y="6735"/>
                        <a:pt x="17180" y="8090"/>
                      </a:cubicBezTo>
                      <a:cubicBezTo>
                        <a:pt x="16281" y="8690"/>
                        <a:pt x="13509" y="10220"/>
                        <a:pt x="10410" y="8772"/>
                      </a:cubicBezTo>
                      <a:cubicBezTo>
                        <a:pt x="7921" y="7609"/>
                        <a:pt x="5800" y="7679"/>
                        <a:pt x="4520" y="7912"/>
                      </a:cubicBezTo>
                      <a:cubicBezTo>
                        <a:pt x="5231" y="6594"/>
                        <a:pt x="5824" y="5037"/>
                        <a:pt x="5967" y="2945"/>
                      </a:cubicBezTo>
                      <a:moveTo>
                        <a:pt x="3600" y="982"/>
                      </a:moveTo>
                      <a:lnTo>
                        <a:pt x="18000" y="982"/>
                      </a:lnTo>
                      <a:lnTo>
                        <a:pt x="18000" y="1964"/>
                      </a:lnTo>
                      <a:lnTo>
                        <a:pt x="3600" y="1964"/>
                      </a:lnTo>
                      <a:cubicBezTo>
                        <a:pt x="3600" y="1964"/>
                        <a:pt x="3600" y="982"/>
                        <a:pt x="3600" y="982"/>
                      </a:cubicBezTo>
                      <a:close/>
                      <a:moveTo>
                        <a:pt x="16843" y="2945"/>
                      </a:moveTo>
                      <a:lnTo>
                        <a:pt x="18000" y="2945"/>
                      </a:lnTo>
                      <a:cubicBezTo>
                        <a:pt x="18662" y="2945"/>
                        <a:pt x="19200" y="2505"/>
                        <a:pt x="19200" y="1964"/>
                      </a:cubicBezTo>
                      <a:lnTo>
                        <a:pt x="19200" y="982"/>
                      </a:lnTo>
                      <a:cubicBezTo>
                        <a:pt x="19200" y="440"/>
                        <a:pt x="18662" y="0"/>
                        <a:pt x="18000" y="0"/>
                      </a:cubicBezTo>
                      <a:lnTo>
                        <a:pt x="3600" y="0"/>
                      </a:lnTo>
                      <a:cubicBezTo>
                        <a:pt x="2938" y="0"/>
                        <a:pt x="2400" y="440"/>
                        <a:pt x="2400" y="982"/>
                      </a:cubicBezTo>
                      <a:lnTo>
                        <a:pt x="2400" y="1964"/>
                      </a:lnTo>
                      <a:cubicBezTo>
                        <a:pt x="2400" y="2505"/>
                        <a:pt x="2938" y="2945"/>
                        <a:pt x="3600" y="2945"/>
                      </a:cubicBezTo>
                      <a:lnTo>
                        <a:pt x="4757" y="2945"/>
                      </a:lnTo>
                      <a:cubicBezTo>
                        <a:pt x="4322" y="8937"/>
                        <a:pt x="0" y="10114"/>
                        <a:pt x="0" y="15709"/>
                      </a:cubicBezTo>
                      <a:cubicBezTo>
                        <a:pt x="0" y="18962"/>
                        <a:pt x="3224" y="21600"/>
                        <a:pt x="7200" y="21600"/>
                      </a:cubicBezTo>
                      <a:lnTo>
                        <a:pt x="14400" y="21600"/>
                      </a:lnTo>
                      <a:cubicBezTo>
                        <a:pt x="18376" y="21600"/>
                        <a:pt x="21600" y="18962"/>
                        <a:pt x="21600" y="15709"/>
                      </a:cubicBezTo>
                      <a:cubicBezTo>
                        <a:pt x="21600" y="10114"/>
                        <a:pt x="17278" y="8937"/>
                        <a:pt x="16843" y="2945"/>
                      </a:cubicBezTo>
                      <a:moveTo>
                        <a:pt x="17400" y="11782"/>
                      </a:moveTo>
                      <a:cubicBezTo>
                        <a:pt x="17068" y="11782"/>
                        <a:pt x="16800" y="12001"/>
                        <a:pt x="16800" y="12273"/>
                      </a:cubicBezTo>
                      <a:cubicBezTo>
                        <a:pt x="16800" y="12544"/>
                        <a:pt x="17068" y="12764"/>
                        <a:pt x="17400" y="12764"/>
                      </a:cubicBezTo>
                      <a:cubicBezTo>
                        <a:pt x="17732" y="12764"/>
                        <a:pt x="18000" y="12544"/>
                        <a:pt x="18000" y="12273"/>
                      </a:cubicBezTo>
                      <a:cubicBezTo>
                        <a:pt x="18000" y="12001"/>
                        <a:pt x="17732" y="11782"/>
                        <a:pt x="17400" y="11782"/>
                      </a:cubicBezTo>
                      <a:moveTo>
                        <a:pt x="6000" y="10800"/>
                      </a:moveTo>
                      <a:cubicBezTo>
                        <a:pt x="5338" y="10800"/>
                        <a:pt x="4800" y="11240"/>
                        <a:pt x="4800" y="11782"/>
                      </a:cubicBezTo>
                      <a:cubicBezTo>
                        <a:pt x="4800" y="12324"/>
                        <a:pt x="5338" y="12764"/>
                        <a:pt x="6000" y="12764"/>
                      </a:cubicBezTo>
                      <a:cubicBezTo>
                        <a:pt x="6662" y="12764"/>
                        <a:pt x="7200" y="12324"/>
                        <a:pt x="7200" y="11782"/>
                      </a:cubicBezTo>
                      <a:cubicBezTo>
                        <a:pt x="7200" y="11240"/>
                        <a:pt x="6662" y="10800"/>
                        <a:pt x="6000" y="10800"/>
                      </a:cubicBezTo>
                      <a:moveTo>
                        <a:pt x="5400" y="16691"/>
                      </a:moveTo>
                      <a:cubicBezTo>
                        <a:pt x="5068" y="16691"/>
                        <a:pt x="4800" y="16910"/>
                        <a:pt x="4800" y="17182"/>
                      </a:cubicBezTo>
                      <a:cubicBezTo>
                        <a:pt x="4800" y="17453"/>
                        <a:pt x="5068" y="17673"/>
                        <a:pt x="5400" y="17673"/>
                      </a:cubicBezTo>
                      <a:cubicBezTo>
                        <a:pt x="5732" y="17673"/>
                        <a:pt x="6000" y="17453"/>
                        <a:pt x="6000" y="17182"/>
                      </a:cubicBezTo>
                      <a:cubicBezTo>
                        <a:pt x="6000" y="16910"/>
                        <a:pt x="5732" y="16691"/>
                        <a:pt x="5400" y="16691"/>
                      </a:cubicBezTo>
                    </a:path>
                  </a:pathLst>
                </a:custGeom>
                <a:solidFill>
                  <a:schemeClr val="bg2"/>
                </a:solidFill>
                <a:ln w="12700">
                  <a:miter lim="400000"/>
                </a:ln>
              </p:spPr>
              <p:txBody>
                <a:bodyPr anchor="ctr"/>
                <a:lstStyle/>
                <a:p>
                  <a:pPr algn="ctr"/>
                  <a:endParaRPr>
                    <a:cs typeface="+mn-ea"/>
                    <a:sym typeface="+mn-lt"/>
                  </a:endParaRPr>
                </a:p>
              </p:txBody>
            </p:sp>
          </p:grpSp>
          <p:grpSp>
            <p:nvGrpSpPr>
              <p:cNvPr id="18" name="组合 17"/>
              <p:cNvGrpSpPr/>
              <p:nvPr/>
            </p:nvGrpSpPr>
            <p:grpSpPr>
              <a:xfrm>
                <a:off x="15275255" y="4967392"/>
                <a:ext cx="1652995" cy="1652995"/>
                <a:chOff x="10590412" y="4967397"/>
                <a:chExt cx="1652995" cy="1652995"/>
              </a:xfrm>
            </p:grpSpPr>
            <p:sp>
              <p:nvSpPr>
                <p:cNvPr id="19" name="椭圆 18"/>
                <p:cNvSpPr/>
                <p:nvPr/>
              </p:nvSpPr>
              <p:spPr>
                <a:xfrm>
                  <a:off x="10590412" y="4967397"/>
                  <a:ext cx="1652995" cy="165299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0" name="任意多边形 19"/>
                <p:cNvSpPr/>
                <p:nvPr/>
              </p:nvSpPr>
              <p:spPr>
                <a:xfrm>
                  <a:off x="11091545" y="5551682"/>
                  <a:ext cx="650725" cy="650677"/>
                </a:xfrm>
                <a:custGeom>
                  <a:avLst/>
                  <a:gdLst/>
                  <a:ahLst/>
                  <a:cxnLst>
                    <a:cxn ang="0">
                      <a:pos x="wd2" y="hd2"/>
                    </a:cxn>
                    <a:cxn ang="5400000">
                      <a:pos x="wd2" y="hd2"/>
                    </a:cxn>
                    <a:cxn ang="10800000">
                      <a:pos x="wd2" y="hd2"/>
                    </a:cxn>
                    <a:cxn ang="16200000">
                      <a:pos x="wd2" y="hd2"/>
                    </a:cxn>
                  </a:cxnLst>
                  <a:rect l="0" t="0" r="r" b="b"/>
                  <a:pathLst>
                    <a:path w="21600" h="21600" extrusionOk="0">
                      <a:moveTo>
                        <a:pt x="20618" y="2945"/>
                      </a:moveTo>
                      <a:lnTo>
                        <a:pt x="982" y="2945"/>
                      </a:lnTo>
                      <a:lnTo>
                        <a:pt x="982" y="1964"/>
                      </a:lnTo>
                      <a:lnTo>
                        <a:pt x="20618" y="1964"/>
                      </a:lnTo>
                      <a:cubicBezTo>
                        <a:pt x="20618" y="1964"/>
                        <a:pt x="20618" y="2945"/>
                        <a:pt x="20618" y="2945"/>
                      </a:cubicBezTo>
                      <a:close/>
                      <a:moveTo>
                        <a:pt x="19636" y="15709"/>
                      </a:moveTo>
                      <a:lnTo>
                        <a:pt x="1964" y="15709"/>
                      </a:lnTo>
                      <a:lnTo>
                        <a:pt x="1964" y="3927"/>
                      </a:lnTo>
                      <a:lnTo>
                        <a:pt x="19636" y="3927"/>
                      </a:lnTo>
                      <a:cubicBezTo>
                        <a:pt x="19636" y="3927"/>
                        <a:pt x="19636" y="15709"/>
                        <a:pt x="19636" y="15709"/>
                      </a:cubicBezTo>
                      <a:close/>
                      <a:moveTo>
                        <a:pt x="20618" y="982"/>
                      </a:moveTo>
                      <a:lnTo>
                        <a:pt x="11782" y="982"/>
                      </a:lnTo>
                      <a:cubicBezTo>
                        <a:pt x="11782" y="440"/>
                        <a:pt x="11342" y="0"/>
                        <a:pt x="10800" y="0"/>
                      </a:cubicBezTo>
                      <a:cubicBezTo>
                        <a:pt x="10257" y="0"/>
                        <a:pt x="9818" y="440"/>
                        <a:pt x="9818" y="982"/>
                      </a:cubicBezTo>
                      <a:lnTo>
                        <a:pt x="982" y="982"/>
                      </a:lnTo>
                      <a:cubicBezTo>
                        <a:pt x="439" y="982"/>
                        <a:pt x="0" y="1422"/>
                        <a:pt x="0" y="1964"/>
                      </a:cubicBezTo>
                      <a:lnTo>
                        <a:pt x="0" y="2945"/>
                      </a:lnTo>
                      <a:cubicBezTo>
                        <a:pt x="0" y="3488"/>
                        <a:pt x="439" y="3927"/>
                        <a:pt x="982" y="3927"/>
                      </a:cubicBezTo>
                      <a:lnTo>
                        <a:pt x="982" y="15709"/>
                      </a:lnTo>
                      <a:cubicBezTo>
                        <a:pt x="982" y="16252"/>
                        <a:pt x="1421" y="16691"/>
                        <a:pt x="1964" y="16691"/>
                      </a:cubicBezTo>
                      <a:lnTo>
                        <a:pt x="10309" y="16691"/>
                      </a:lnTo>
                      <a:lnTo>
                        <a:pt x="10309" y="17960"/>
                      </a:lnTo>
                      <a:lnTo>
                        <a:pt x="7507" y="20762"/>
                      </a:lnTo>
                      <a:cubicBezTo>
                        <a:pt x="7419" y="20851"/>
                        <a:pt x="7364" y="20974"/>
                        <a:pt x="7364" y="21109"/>
                      </a:cubicBezTo>
                      <a:cubicBezTo>
                        <a:pt x="7364" y="21380"/>
                        <a:pt x="7583" y="21600"/>
                        <a:pt x="7855" y="21600"/>
                      </a:cubicBezTo>
                      <a:cubicBezTo>
                        <a:pt x="7990" y="21600"/>
                        <a:pt x="8113" y="21545"/>
                        <a:pt x="8202" y="21456"/>
                      </a:cubicBezTo>
                      <a:lnTo>
                        <a:pt x="10800" y="18858"/>
                      </a:lnTo>
                      <a:lnTo>
                        <a:pt x="13398" y="21456"/>
                      </a:lnTo>
                      <a:cubicBezTo>
                        <a:pt x="13488" y="21545"/>
                        <a:pt x="13610" y="21600"/>
                        <a:pt x="13745" y="21600"/>
                      </a:cubicBezTo>
                      <a:cubicBezTo>
                        <a:pt x="14017" y="21600"/>
                        <a:pt x="14236" y="21380"/>
                        <a:pt x="14236" y="21109"/>
                      </a:cubicBezTo>
                      <a:cubicBezTo>
                        <a:pt x="14236" y="20974"/>
                        <a:pt x="14182" y="20851"/>
                        <a:pt x="14093" y="20762"/>
                      </a:cubicBezTo>
                      <a:lnTo>
                        <a:pt x="11291" y="17960"/>
                      </a:lnTo>
                      <a:lnTo>
                        <a:pt x="11291" y="16691"/>
                      </a:lnTo>
                      <a:lnTo>
                        <a:pt x="19636" y="16691"/>
                      </a:lnTo>
                      <a:cubicBezTo>
                        <a:pt x="20178" y="16691"/>
                        <a:pt x="20618" y="16252"/>
                        <a:pt x="20618" y="15709"/>
                      </a:cubicBezTo>
                      <a:lnTo>
                        <a:pt x="20618" y="3927"/>
                      </a:lnTo>
                      <a:cubicBezTo>
                        <a:pt x="21160" y="3927"/>
                        <a:pt x="21600" y="3488"/>
                        <a:pt x="21600" y="2945"/>
                      </a:cubicBezTo>
                      <a:lnTo>
                        <a:pt x="21600" y="1964"/>
                      </a:lnTo>
                      <a:cubicBezTo>
                        <a:pt x="21600" y="1422"/>
                        <a:pt x="21160" y="982"/>
                        <a:pt x="20618" y="982"/>
                      </a:cubicBezTo>
                      <a:moveTo>
                        <a:pt x="16200" y="5891"/>
                      </a:moveTo>
                      <a:cubicBezTo>
                        <a:pt x="16471" y="5891"/>
                        <a:pt x="16691" y="6111"/>
                        <a:pt x="16691" y="6382"/>
                      </a:cubicBezTo>
                      <a:cubicBezTo>
                        <a:pt x="16691" y="6653"/>
                        <a:pt x="16471" y="6873"/>
                        <a:pt x="16200" y="6873"/>
                      </a:cubicBezTo>
                      <a:cubicBezTo>
                        <a:pt x="15929" y="6873"/>
                        <a:pt x="15709" y="6653"/>
                        <a:pt x="15709" y="6382"/>
                      </a:cubicBezTo>
                      <a:cubicBezTo>
                        <a:pt x="15709" y="6111"/>
                        <a:pt x="15929" y="5891"/>
                        <a:pt x="16200" y="5891"/>
                      </a:cubicBezTo>
                      <a:moveTo>
                        <a:pt x="16200" y="7855"/>
                      </a:moveTo>
                      <a:cubicBezTo>
                        <a:pt x="17013" y="7855"/>
                        <a:pt x="17673" y="7196"/>
                        <a:pt x="17673" y="6382"/>
                      </a:cubicBezTo>
                      <a:cubicBezTo>
                        <a:pt x="17673" y="5569"/>
                        <a:pt x="17013" y="4909"/>
                        <a:pt x="16200" y="4909"/>
                      </a:cubicBezTo>
                      <a:cubicBezTo>
                        <a:pt x="15387" y="4909"/>
                        <a:pt x="14727" y="5569"/>
                        <a:pt x="14727" y="6382"/>
                      </a:cubicBezTo>
                      <a:cubicBezTo>
                        <a:pt x="14727" y="7196"/>
                        <a:pt x="15387" y="7855"/>
                        <a:pt x="16200" y="7855"/>
                      </a:cubicBezTo>
                      <a:moveTo>
                        <a:pt x="8422" y="8135"/>
                      </a:moveTo>
                      <a:lnTo>
                        <a:pt x="11926" y="11638"/>
                      </a:lnTo>
                      <a:cubicBezTo>
                        <a:pt x="12015" y="11727"/>
                        <a:pt x="12138" y="11782"/>
                        <a:pt x="12273" y="11782"/>
                      </a:cubicBezTo>
                      <a:cubicBezTo>
                        <a:pt x="12408" y="11782"/>
                        <a:pt x="12531" y="11727"/>
                        <a:pt x="12620" y="11638"/>
                      </a:cubicBezTo>
                      <a:lnTo>
                        <a:pt x="14183" y="10075"/>
                      </a:lnTo>
                      <a:lnTo>
                        <a:pt x="16200" y="12764"/>
                      </a:lnTo>
                      <a:lnTo>
                        <a:pt x="5336" y="12764"/>
                      </a:lnTo>
                      <a:cubicBezTo>
                        <a:pt x="5336" y="12764"/>
                        <a:pt x="8422" y="8135"/>
                        <a:pt x="8422" y="8135"/>
                      </a:cubicBezTo>
                      <a:close/>
                      <a:moveTo>
                        <a:pt x="4418" y="13745"/>
                      </a:moveTo>
                      <a:lnTo>
                        <a:pt x="17182" y="13745"/>
                      </a:lnTo>
                      <a:cubicBezTo>
                        <a:pt x="17453" y="13745"/>
                        <a:pt x="17673" y="13526"/>
                        <a:pt x="17673" y="13255"/>
                      </a:cubicBezTo>
                      <a:cubicBezTo>
                        <a:pt x="17673" y="13144"/>
                        <a:pt x="17630" y="13047"/>
                        <a:pt x="17568" y="12965"/>
                      </a:cubicBezTo>
                      <a:lnTo>
                        <a:pt x="17575" y="12960"/>
                      </a:lnTo>
                      <a:lnTo>
                        <a:pt x="14629" y="9033"/>
                      </a:lnTo>
                      <a:lnTo>
                        <a:pt x="14622" y="9038"/>
                      </a:lnTo>
                      <a:cubicBezTo>
                        <a:pt x="14533" y="8919"/>
                        <a:pt x="14397" y="8836"/>
                        <a:pt x="14236" y="8836"/>
                      </a:cubicBezTo>
                      <a:cubicBezTo>
                        <a:pt x="14101" y="8836"/>
                        <a:pt x="13978" y="8891"/>
                        <a:pt x="13889" y="8980"/>
                      </a:cubicBezTo>
                      <a:lnTo>
                        <a:pt x="12273" y="10597"/>
                      </a:lnTo>
                      <a:lnTo>
                        <a:pt x="8693" y="7017"/>
                      </a:lnTo>
                      <a:cubicBezTo>
                        <a:pt x="8604" y="6928"/>
                        <a:pt x="8481" y="6873"/>
                        <a:pt x="8345" y="6873"/>
                      </a:cubicBezTo>
                      <a:cubicBezTo>
                        <a:pt x="8175" y="6873"/>
                        <a:pt x="8033" y="6965"/>
                        <a:pt x="7945" y="7097"/>
                      </a:cubicBezTo>
                      <a:lnTo>
                        <a:pt x="7937" y="7091"/>
                      </a:lnTo>
                      <a:lnTo>
                        <a:pt x="4010" y="12982"/>
                      </a:lnTo>
                      <a:lnTo>
                        <a:pt x="4017" y="12988"/>
                      </a:lnTo>
                      <a:cubicBezTo>
                        <a:pt x="3965" y="13066"/>
                        <a:pt x="3927" y="13154"/>
                        <a:pt x="3927" y="13255"/>
                      </a:cubicBezTo>
                      <a:cubicBezTo>
                        <a:pt x="3927" y="13526"/>
                        <a:pt x="4147" y="13745"/>
                        <a:pt x="4418" y="13745"/>
                      </a:cubicBezTo>
                    </a:path>
                  </a:pathLst>
                </a:custGeom>
                <a:solidFill>
                  <a:schemeClr val="bg2"/>
                </a:solidFill>
                <a:ln w="12700">
                  <a:miter lim="400000"/>
                </a:ln>
              </p:spPr>
              <p:txBody>
                <a:bodyPr anchor="ctr"/>
                <a:lstStyle/>
                <a:p>
                  <a:pPr algn="ctr"/>
                  <a:endParaRPr>
                    <a:cs typeface="+mn-ea"/>
                    <a:sym typeface="+mn-lt"/>
                  </a:endParaRPr>
                </a:p>
              </p:txBody>
            </p:sp>
          </p:grpSp>
        </p:grpSp>
        <p:grpSp>
          <p:nvGrpSpPr>
            <p:cNvPr id="4" name="组合 3"/>
            <p:cNvGrpSpPr/>
            <p:nvPr/>
          </p:nvGrpSpPr>
          <p:grpSpPr>
            <a:xfrm>
              <a:off x="1484702" y="4099120"/>
              <a:ext cx="9219809" cy="1186553"/>
              <a:chOff x="1768931" y="4705020"/>
              <a:chExt cx="8651351" cy="1186553"/>
            </a:xfrm>
          </p:grpSpPr>
          <p:grpSp>
            <p:nvGrpSpPr>
              <p:cNvPr id="7" name="组合 6"/>
              <p:cNvGrpSpPr/>
              <p:nvPr/>
            </p:nvGrpSpPr>
            <p:grpSpPr>
              <a:xfrm>
                <a:off x="1768931" y="4705020"/>
                <a:ext cx="2213143" cy="1186553"/>
                <a:chOff x="1732858" y="5001250"/>
                <a:chExt cx="2213143" cy="1186553"/>
              </a:xfrm>
            </p:grpSpPr>
            <p:sp>
              <p:nvSpPr>
                <p:cNvPr id="14" name="文本框 13"/>
                <p:cNvSpPr txBox="1"/>
                <p:nvPr/>
              </p:nvSpPr>
              <p:spPr bwMode="auto">
                <a:xfrm>
                  <a:off x="1732858" y="5001250"/>
                  <a:ext cx="2213143" cy="283030"/>
                </a:xfrm>
                <a:prstGeom prst="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en" altLang="zh-CN" sz="1600" b="0" i="0" u="none" strike="noStrike" dirty="0">
                      <a:solidFill>
                        <a:srgbClr val="101214"/>
                      </a:solidFill>
                      <a:effectLst/>
                      <a:latin typeface="PingFang SC" panose="020B0400000000000000" pitchFamily="34" charset="-122"/>
                      <a:ea typeface="PingFang SC" panose="020B0400000000000000" pitchFamily="34" charset="-122"/>
                    </a:rPr>
                    <a:t>Unified </a:t>
                  </a:r>
                  <a:r>
                    <a:rPr lang="zh-CN" altLang="en-US" sz="1600" b="0" i="0" u="none" strike="noStrike" dirty="0">
                      <a:solidFill>
                        <a:srgbClr val="101214"/>
                      </a:solidFill>
                      <a:effectLst/>
                      <a:latin typeface="PingFang SC" panose="020B0400000000000000" pitchFamily="34" charset="-122"/>
                      <a:ea typeface="PingFang SC" panose="020B0400000000000000" pitchFamily="34" charset="-122"/>
                    </a:rPr>
                    <a:t> </a:t>
                  </a:r>
                  <a:r>
                    <a:rPr lang="en-US" altLang="zh-CN" sz="1600" b="0" i="0" u="none" strike="noStrike" dirty="0">
                      <a:solidFill>
                        <a:srgbClr val="101214"/>
                      </a:solidFill>
                      <a:effectLst/>
                      <a:latin typeface="PingFang SC" panose="020B0400000000000000" pitchFamily="34" charset="-122"/>
                      <a:ea typeface="PingFang SC" panose="020B0400000000000000" pitchFamily="34" charset="-122"/>
                    </a:rPr>
                    <a:t>Data </a:t>
                  </a:r>
                  <a:r>
                    <a:rPr lang="en" altLang="zh-CN" sz="1600" dirty="0">
                      <a:solidFill>
                        <a:srgbClr val="101214"/>
                      </a:solidFill>
                      <a:latin typeface="PingFang SC" panose="020B0400000000000000" pitchFamily="34" charset="-122"/>
                      <a:ea typeface="PingFang SC" panose="020B0400000000000000" pitchFamily="34" charset="-122"/>
                    </a:rPr>
                    <a:t>F</a:t>
                  </a:r>
                  <a:r>
                    <a:rPr lang="en" altLang="zh-CN" sz="1600" b="0" i="0" u="none" strike="noStrike" dirty="0">
                      <a:solidFill>
                        <a:srgbClr val="101214"/>
                      </a:solidFill>
                      <a:effectLst/>
                      <a:latin typeface="PingFang SC" panose="020B0400000000000000" pitchFamily="34" charset="-122"/>
                      <a:ea typeface="PingFang SC" panose="020B0400000000000000" pitchFamily="34" charset="-122"/>
                    </a:rPr>
                    <a:t>ormat</a:t>
                  </a:r>
                  <a:endParaRPr lang="zh-CN" altLang="en-US" sz="1600" b="1" dirty="0">
                    <a:solidFill>
                      <a:srgbClr val="4A4F4F"/>
                    </a:solidFill>
                    <a:cs typeface="+mn-ea"/>
                    <a:sym typeface="+mn-lt"/>
                  </a:endParaRPr>
                </a:p>
              </p:txBody>
            </p:sp>
            <p:sp>
              <p:nvSpPr>
                <p:cNvPr id="15" name="文本框 14"/>
                <p:cNvSpPr txBox="1"/>
                <p:nvPr/>
              </p:nvSpPr>
              <p:spPr bwMode="auto">
                <a:xfrm>
                  <a:off x="1732858" y="5304749"/>
                  <a:ext cx="2213143" cy="883054"/>
                </a:xfrm>
                <a:prstGeom prst="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marL="171450" indent="-171450" algn="ctr">
                    <a:lnSpc>
                      <a:spcPct val="120000"/>
                    </a:lnSpc>
                    <a:buFont typeface="Arial" panose="020B0604020202020204" pitchFamily="34" charset="0"/>
                    <a:buChar char="•"/>
                    <a:defRPr/>
                  </a:pPr>
                  <a:r>
                    <a:rPr lang="en-US" altLang="zh-CN" sz="1200" dirty="0">
                      <a:cs typeface="+mn-ea"/>
                      <a:sym typeface="+mn-lt"/>
                    </a:rPr>
                    <a:t>Price per week </a:t>
                  </a:r>
                  <a:endParaRPr lang="zh-CN" altLang="en-US" sz="1200" dirty="0">
                    <a:cs typeface="+mn-ea"/>
                    <a:sym typeface="+mn-lt"/>
                  </a:endParaRPr>
                </a:p>
              </p:txBody>
            </p:sp>
          </p:grpSp>
          <p:grpSp>
            <p:nvGrpSpPr>
              <p:cNvPr id="8" name="组合 7"/>
              <p:cNvGrpSpPr/>
              <p:nvPr/>
            </p:nvGrpSpPr>
            <p:grpSpPr>
              <a:xfrm>
                <a:off x="4988035" y="4705020"/>
                <a:ext cx="2213143" cy="1186553"/>
                <a:chOff x="1732858" y="5001250"/>
                <a:chExt cx="2213143" cy="1186553"/>
              </a:xfrm>
            </p:grpSpPr>
            <p:sp>
              <p:nvSpPr>
                <p:cNvPr id="12" name="文本框 11"/>
                <p:cNvSpPr txBox="1"/>
                <p:nvPr/>
              </p:nvSpPr>
              <p:spPr bwMode="auto">
                <a:xfrm>
                  <a:off x="1732858" y="5001250"/>
                  <a:ext cx="2213143" cy="283030"/>
                </a:xfrm>
                <a:prstGeom prst="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en-US" altLang="zh-CN" sz="1600" b="1" dirty="0">
                      <a:solidFill>
                        <a:srgbClr val="FE9833"/>
                      </a:solidFill>
                      <a:cs typeface="+mn-ea"/>
                      <a:sym typeface="+mn-lt"/>
                    </a:rPr>
                    <a:t>API Find Distance</a:t>
                  </a:r>
                  <a:endParaRPr lang="zh-CN" altLang="en-US" sz="1600" b="1" dirty="0">
                    <a:solidFill>
                      <a:srgbClr val="FE9833"/>
                    </a:solidFill>
                    <a:cs typeface="+mn-ea"/>
                    <a:sym typeface="+mn-lt"/>
                  </a:endParaRPr>
                </a:p>
              </p:txBody>
            </p:sp>
            <p:sp>
              <p:nvSpPr>
                <p:cNvPr id="13" name="文本框 12"/>
                <p:cNvSpPr txBox="1"/>
                <p:nvPr/>
              </p:nvSpPr>
              <p:spPr bwMode="auto">
                <a:xfrm>
                  <a:off x="1732858" y="5304749"/>
                  <a:ext cx="2213143" cy="883054"/>
                </a:xfrm>
                <a:prstGeom prst="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marL="171450" indent="-171450" algn="ctr">
                    <a:lnSpc>
                      <a:spcPct val="120000"/>
                    </a:lnSpc>
                    <a:buFont typeface="Arial" panose="020B0604020202020204" pitchFamily="34" charset="0"/>
                    <a:buChar char="•"/>
                    <a:defRPr/>
                  </a:pPr>
                  <a:r>
                    <a:rPr lang="en-US" altLang="zh-CN" sz="1200" dirty="0">
                      <a:cs typeface="+mn-ea"/>
                      <a:sym typeface="+mn-lt"/>
                    </a:rPr>
                    <a:t>Linear Distance &amp; Real Distance</a:t>
                  </a:r>
                  <a:endParaRPr lang="zh-CN" altLang="en-US" sz="1200" dirty="0">
                    <a:cs typeface="+mn-ea"/>
                    <a:sym typeface="+mn-lt"/>
                  </a:endParaRPr>
                </a:p>
              </p:txBody>
            </p:sp>
          </p:grpSp>
          <p:sp>
            <p:nvSpPr>
              <p:cNvPr id="10" name="文本框 9"/>
              <p:cNvSpPr txBox="1"/>
              <p:nvPr/>
            </p:nvSpPr>
            <p:spPr bwMode="auto">
              <a:xfrm>
                <a:off x="8207139" y="4705020"/>
                <a:ext cx="2213143" cy="283030"/>
              </a:xfrm>
              <a:prstGeom prst="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en-US" altLang="zh-CN" sz="1600" b="1" dirty="0">
                    <a:solidFill>
                      <a:schemeClr val="accent5"/>
                    </a:solidFill>
                    <a:cs typeface="+mn-ea"/>
                    <a:sym typeface="+mn-lt"/>
                  </a:rPr>
                  <a:t>Remove Outliers</a:t>
                </a:r>
                <a:endParaRPr lang="zh-CN" altLang="en-US" sz="1600" b="1" dirty="0">
                  <a:solidFill>
                    <a:schemeClr val="accent5"/>
                  </a:solidFill>
                  <a:cs typeface="+mn-ea"/>
                  <a:sym typeface="+mn-lt"/>
                </a:endParaRPr>
              </a:p>
            </p:txBody>
          </p:sp>
        </p:grpSp>
      </p:grpSp>
      <p:sp>
        <p:nvSpPr>
          <p:cNvPr id="25" name="矩形 24">
            <a:extLst>
              <a:ext uri="{FF2B5EF4-FFF2-40B4-BE49-F238E27FC236}">
                <a16:creationId xmlns:a16="http://schemas.microsoft.com/office/drawing/2014/main" id="{2DD354F8-19FC-45CC-A025-D7196EA13A29}"/>
              </a:ext>
            </a:extLst>
          </p:cNvPr>
          <p:cNvSpPr/>
          <p:nvPr/>
        </p:nvSpPr>
        <p:spPr>
          <a:xfrm>
            <a:off x="431481" y="2"/>
            <a:ext cx="300039" cy="613756"/>
          </a:xfrm>
          <a:prstGeom prst="rect">
            <a:avLst/>
          </a:prstGeom>
          <a:solidFill>
            <a:srgbClr val="FE9833"/>
          </a:solidFill>
          <a:ln>
            <a:solidFill>
              <a:srgbClr val="FE9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文本框 25">
            <a:extLst>
              <a:ext uri="{FF2B5EF4-FFF2-40B4-BE49-F238E27FC236}">
                <a16:creationId xmlns:a16="http://schemas.microsoft.com/office/drawing/2014/main" id="{FCFE695E-132A-4851-AA7F-80A1955F8F89}"/>
              </a:ext>
            </a:extLst>
          </p:cNvPr>
          <p:cNvSpPr txBox="1"/>
          <p:nvPr/>
        </p:nvSpPr>
        <p:spPr>
          <a:xfrm>
            <a:off x="777220" y="76047"/>
            <a:ext cx="3883269" cy="523220"/>
          </a:xfrm>
          <a:prstGeom prst="rect">
            <a:avLst/>
          </a:prstGeom>
          <a:noFill/>
        </p:spPr>
        <p:txBody>
          <a:bodyPr wrap="square" rtlCol="0">
            <a:spAutoFit/>
          </a:bodyPr>
          <a:lstStyle/>
          <a:p>
            <a:r>
              <a:rPr lang="en-US" altLang="zh-CN" sz="2800" dirty="0">
                <a:solidFill>
                  <a:srgbClr val="3B3C3E"/>
                </a:solidFill>
                <a:cs typeface="+mn-ea"/>
                <a:sym typeface="+mn-lt"/>
              </a:rPr>
              <a:t>Data Preprocessing</a:t>
            </a:r>
            <a:endParaRPr lang="zh-CN" altLang="en-US" sz="2800" dirty="0">
              <a:solidFill>
                <a:srgbClr val="3B3C3E"/>
              </a:solidFill>
              <a:cs typeface="+mn-ea"/>
              <a:sym typeface="+mn-lt"/>
            </a:endParaRPr>
          </a:p>
        </p:txBody>
      </p:sp>
    </p:spTree>
    <p:extLst>
      <p:ext uri="{BB962C8B-B14F-4D97-AF65-F5344CB8AC3E}">
        <p14:creationId xmlns:p14="http://schemas.microsoft.com/office/powerpoint/2010/main" val="3710217058"/>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xmlns:a16="http://schemas.microsoft.com/office/drawing/2014/main">
      <p:transition spd="med" advTm="3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019商务产品部年终总结ppt模板"/>
</p:tagLst>
</file>

<file path=ppt/theme/theme1.xml><?xml version="1.0" encoding="utf-8"?>
<a:theme xmlns:a="http://schemas.openxmlformats.org/drawingml/2006/main" name="第一PPT，www.1ppt.com">
  <a:themeElements>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fontScheme name="hvd0xy41">
      <a:majorFont>
        <a:latin typeface="微软雅黑" panose="020F0302020204030204"/>
        <a:ea typeface="微软雅黑"/>
        <a:cs typeface=""/>
      </a:majorFont>
      <a:minorFont>
        <a:latin typeface="微软雅黑"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0.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1.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2.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3.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4.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5.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6.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7.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8.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19.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20.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68395"/>
    </a:dk2>
    <a:lt2>
      <a:srgbClr val="F0F0F0"/>
    </a:lt2>
    <a:accent1>
      <a:srgbClr val="4A4F4F"/>
    </a:accent1>
    <a:accent2>
      <a:srgbClr val="6465AA"/>
    </a:accent2>
    <a:accent3>
      <a:srgbClr val="4A4F4F"/>
    </a:accent3>
    <a:accent4>
      <a:srgbClr val="91969B"/>
    </a:accent4>
    <a:accent5>
      <a:srgbClr val="4A4F4F"/>
    </a:accent5>
    <a:accent6>
      <a:srgbClr val="91969B"/>
    </a:accent6>
    <a:hlink>
      <a:srgbClr val="4A4F4F"/>
    </a:hlink>
    <a:folHlink>
      <a:srgbClr val="BFBFBF"/>
    </a:folHlink>
  </a:clr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81673B3A-A13A-2540-8498-AA4A166CCF47}">
  <we:reference id="wa104380862" version="1.5.0.0" store="zh-CN" storeType="OMEX"/>
  <we:alternateReferences>
    <we:reference id="wa104380862" version="1.5.0.0" store="WA104380862"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A000120150312A09KPBG</Template>
  <TotalTime>974</TotalTime>
  <Words>691</Words>
  <Application>Microsoft Macintosh PowerPoint</Application>
  <PresentationFormat>宽屏</PresentationFormat>
  <Paragraphs>167</Paragraphs>
  <Slides>20</Slides>
  <Notes>20</Notes>
  <HiddenSlides>0</HiddenSlides>
  <MMClips>1</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20</vt:i4>
      </vt:variant>
    </vt:vector>
  </HeadingPairs>
  <TitlesOfParts>
    <vt:vector size="27" baseType="lpstr">
      <vt:lpstr>等线</vt:lpstr>
      <vt:lpstr>微软雅黑</vt:lpstr>
      <vt:lpstr>PingFang SC</vt:lpstr>
      <vt:lpstr>Arial</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黑色商务</dc:title>
  <dc:creator>第一PPT</dc:creator>
  <cp:keywords>www.1ppt.com</cp:keywords>
  <dc:description>www.1ppt.com</dc:description>
  <cp:lastModifiedBy>郭 笑晗</cp:lastModifiedBy>
  <cp:revision>104</cp:revision>
  <dcterms:created xsi:type="dcterms:W3CDTF">2017-03-11T06:11:21Z</dcterms:created>
  <dcterms:modified xsi:type="dcterms:W3CDTF">2022-10-05T07:50:45Z</dcterms:modified>
</cp:coreProperties>
</file>

<file path=docProps/thumbnail.jpeg>
</file>